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76" r:id="rId3"/>
    <p:sldId id="283" r:id="rId4"/>
    <p:sldId id="285" r:id="rId5"/>
    <p:sldId id="284" r:id="rId6"/>
    <p:sldId id="264" r:id="rId7"/>
  </p:sldIdLst>
  <p:sldSz cx="9144000" cy="5143500" type="screen16x9"/>
  <p:notesSz cx="6858000" cy="9144000"/>
  <p:embeddedFontLst>
    <p:embeddedFont>
      <p:font typeface="Inter SemiBold" panose="020B0604020202020204" charset="0"/>
      <p:regular r:id="rId9"/>
      <p:bold r:id="rId10"/>
    </p:embeddedFont>
    <p:embeddedFont>
      <p:font typeface="STCaiyun" panose="02010800040101010101" pitchFamily="2" charset="-122"/>
      <p:regular r:id="rId11"/>
    </p:embeddedFont>
    <p:embeddedFont>
      <p:font typeface="Tahoma" panose="020B0604030504040204" pitchFamily="34" charset="0"/>
      <p:regular r:id="rId12"/>
      <p:bold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C1D9ED"/>
    <a:srgbClr val="084387"/>
    <a:srgbClr val="FEFF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49937" autoAdjust="0"/>
  </p:normalViewPr>
  <p:slideViewPr>
    <p:cSldViewPr snapToGrid="0">
      <p:cViewPr varScale="1">
        <p:scale>
          <a:sx n="56" d="100"/>
          <a:sy n="56" d="100"/>
        </p:scale>
        <p:origin x="2357" y="4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belle vanicek" userId="64ed7337bcf0833b" providerId="LiveId" clId="{A6643300-5E21-4153-9FCA-1E6A96157556}"/>
    <pc:docChg chg="custSel modSld">
      <pc:chgData name="isabelle vanicek" userId="64ed7337bcf0833b" providerId="LiveId" clId="{A6643300-5E21-4153-9FCA-1E6A96157556}" dt="2023-12-08T15:56:06.099" v="151" actId="20577"/>
      <pc:docMkLst>
        <pc:docMk/>
      </pc:docMkLst>
      <pc:sldChg chg="modNotesTx">
        <pc:chgData name="isabelle vanicek" userId="64ed7337bcf0833b" providerId="LiveId" clId="{A6643300-5E21-4153-9FCA-1E6A96157556}" dt="2023-12-08T15:55:21.696" v="96" actId="20577"/>
        <pc:sldMkLst>
          <pc:docMk/>
          <pc:sldMk cId="4207174263" sldId="283"/>
        </pc:sldMkLst>
      </pc:sldChg>
      <pc:sldChg chg="modNotesTx">
        <pc:chgData name="isabelle vanicek" userId="64ed7337bcf0833b" providerId="LiveId" clId="{A6643300-5E21-4153-9FCA-1E6A96157556}" dt="2023-12-08T15:56:06.099" v="151" actId="20577"/>
        <pc:sldMkLst>
          <pc:docMk/>
          <pc:sldMk cId="1092912004" sldId="284"/>
        </pc:sldMkLst>
      </pc:sldChg>
      <pc:sldChg chg="modNotesTx">
        <pc:chgData name="isabelle vanicek" userId="64ed7337bcf0833b" providerId="LiveId" clId="{A6643300-5E21-4153-9FCA-1E6A96157556}" dt="2023-12-08T15:55:39.434" v="109" actId="20577"/>
        <pc:sldMkLst>
          <pc:docMk/>
          <pc:sldMk cId="2641692179" sldId="285"/>
        </pc:sldMkLst>
      </pc:sldChg>
      <pc:sldChg chg="modNotesTx">
        <pc:chgData name="isabelle vanicek" userId="64ed7337bcf0833b" providerId="LiveId" clId="{A6643300-5E21-4153-9FCA-1E6A96157556}" dt="2023-12-08T15:54:42.538" v="58" actId="20577"/>
        <pc:sldMkLst>
          <pc:docMk/>
          <pc:sldMk cId="3515326841"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5178bf3d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a5178bf3d4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Je vais vous présenter notre projet qui porte sur la détection de bateaux par vue aériennes à partir d’un modèle de </a:t>
            </a:r>
            <a:r>
              <a:rPr lang="fr-FR" dirty="0" err="1"/>
              <a:t>deeplearning</a:t>
            </a:r>
            <a:r>
              <a:rPr lang="fr-FR" dirty="0"/>
              <a:t>, c’est un travail qui a été réalisé  en collaboration avec deux de mes collègues isabelle et </a:t>
            </a:r>
            <a:r>
              <a:rPr lang="fr-FR" dirty="0" err="1"/>
              <a:t>joel</a:t>
            </a:r>
            <a:r>
              <a:rPr lang="fr-FR" dirty="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indent="0" algn="just">
              <a:lnSpc>
                <a:spcPct val="150000"/>
              </a:lnSpc>
              <a:spcBef>
                <a:spcPts val="105"/>
              </a:spcBef>
              <a:buNone/>
            </a:pPr>
            <a:r>
              <a:rPr lang="fr-FR" sz="1100" strike="noStrike" dirty="0">
                <a:solidFill>
                  <a:srgbClr val="FF0000"/>
                </a:solidFill>
                <a:latin typeface="Tahoma" panose="020B0604030504040204" pitchFamily="34" charset="0"/>
                <a:ea typeface="Tahoma" panose="020B0604030504040204" pitchFamily="34" charset="0"/>
                <a:cs typeface="Tahoma" panose="020B0604030504040204" pitchFamily="34" charset="0"/>
              </a:rPr>
              <a:t>L'objectif principal de ce projet a été de développer un modèle de </a:t>
            </a:r>
            <a:r>
              <a:rPr lang="fr-FR" sz="1100" strike="noStrike" dirty="0" err="1">
                <a:solidFill>
                  <a:srgbClr val="FF0000"/>
                </a:solidFill>
                <a:latin typeface="Tahoma" panose="020B0604030504040204" pitchFamily="34" charset="0"/>
                <a:ea typeface="Tahoma" panose="020B0604030504040204" pitchFamily="34" charset="0"/>
                <a:cs typeface="Tahoma" panose="020B0604030504040204" pitchFamily="34" charset="0"/>
              </a:rPr>
              <a:t>deep</a:t>
            </a:r>
            <a:r>
              <a:rPr lang="fr-FR" sz="1100" strike="noStrike"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fr-FR" sz="1100" strike="noStrike" dirty="0" err="1">
                <a:solidFill>
                  <a:srgbClr val="FF0000"/>
                </a:solidFill>
                <a:latin typeface="Tahoma" panose="020B0604030504040204" pitchFamily="34" charset="0"/>
                <a:ea typeface="Tahoma" panose="020B0604030504040204" pitchFamily="34" charset="0"/>
                <a:cs typeface="Tahoma" panose="020B0604030504040204" pitchFamily="34" charset="0"/>
              </a:rPr>
              <a:t>learning</a:t>
            </a:r>
            <a:r>
              <a:rPr lang="fr-FR" sz="1100" strike="noStrike" dirty="0">
                <a:solidFill>
                  <a:srgbClr val="FF0000"/>
                </a:solidFill>
                <a:latin typeface="Tahoma" panose="020B0604030504040204" pitchFamily="34" charset="0"/>
                <a:ea typeface="Tahoma" panose="020B0604030504040204" pitchFamily="34" charset="0"/>
                <a:cs typeface="Tahoma" panose="020B0604030504040204" pitchFamily="34" charset="0"/>
              </a:rPr>
              <a:t> capable de détecter un ou plusieurs bateaux à partir </a:t>
            </a:r>
            <a:r>
              <a:rPr lang="fr-FR" sz="1100" strike="noStrike" dirty="0">
                <a:solidFill>
                  <a:srgbClr val="FF0000"/>
                </a:solidFill>
                <a:highlight>
                  <a:srgbClr val="FFFF00"/>
                </a:highlight>
                <a:latin typeface="Tahoma" panose="020B0604030504040204" pitchFamily="34" charset="0"/>
                <a:ea typeface="Tahoma" panose="020B0604030504040204" pitchFamily="34" charset="0"/>
                <a:cs typeface="Tahoma" panose="020B0604030504040204" pitchFamily="34" charset="0"/>
              </a:rPr>
              <a:t>d’une image aérienne ou satellite.</a:t>
            </a:r>
            <a:endParaRPr lang="fr-FR" sz="1100" strike="noStrike"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105"/>
              </a:spcBef>
              <a:buNone/>
            </a:pPr>
            <a:endParaRPr lang="fr-FR" strike="noStrike"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105"/>
              </a:spcBef>
              <a:buNone/>
            </a:pPr>
            <a:r>
              <a:rPr lang="fr-FR" sz="1100" b="0" i="0" dirty="0">
                <a:solidFill>
                  <a:srgbClr val="455F7C"/>
                </a:solidFill>
                <a:effectLst/>
                <a:latin typeface="+mn-lt"/>
              </a:rPr>
              <a:t>Dans ce cadre nous avons développé une application qui pourrait servir à différent usage comme: </a:t>
            </a:r>
          </a:p>
          <a:p>
            <a:pPr marL="0" indent="0" algn="just">
              <a:lnSpc>
                <a:spcPct val="150000"/>
              </a:lnSpc>
              <a:spcBef>
                <a:spcPts val="105"/>
              </a:spcBef>
              <a:buNone/>
            </a:pPr>
            <a:endParaRPr lang="fr-FR" sz="1100" b="0" i="0" strike="noStrike" dirty="0">
              <a:solidFill>
                <a:srgbClr val="455F7C"/>
              </a:solidFill>
              <a:effectLst/>
              <a:latin typeface="+mn-lt"/>
              <a:ea typeface="Tahoma" panose="020B0604030504040204" pitchFamily="34" charset="0"/>
              <a:cs typeface="Tahoma" panose="020B0604030504040204" pitchFamily="34" charset="0"/>
            </a:endParaRPr>
          </a:p>
          <a:p>
            <a:pPr marL="0" indent="0" algn="just">
              <a:lnSpc>
                <a:spcPct val="150000"/>
              </a:lnSpc>
              <a:spcBef>
                <a:spcPts val="105"/>
              </a:spcBef>
              <a:buNone/>
            </a:pPr>
            <a:endParaRPr lang="fr-FR" strike="noStrike"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12700" algn="just">
              <a:lnSpc>
                <a:spcPct val="150000"/>
              </a:lnSpc>
              <a:spcBef>
                <a:spcPts val="105"/>
              </a:spcBef>
            </a:pPr>
            <a:r>
              <a:rPr lang="fr-FR" strike="noStrike" dirty="0">
                <a:solidFill>
                  <a:srgbClr val="FF0000"/>
                </a:solidFill>
                <a:latin typeface="Tahoma" panose="020B0604030504040204" pitchFamily="34" charset="0"/>
                <a:ea typeface="Tahoma" panose="020B0604030504040204" pitchFamily="34" charset="0"/>
                <a:cs typeface="Tahoma" panose="020B0604030504040204" pitchFamily="34" charset="0"/>
              </a:rPr>
              <a:t>- Evaluer le trafic maritime à l'entrée des ports, canaux</a:t>
            </a:r>
          </a:p>
          <a:p>
            <a:pPr marL="12700" algn="just">
              <a:lnSpc>
                <a:spcPct val="150000"/>
              </a:lnSpc>
              <a:spcBef>
                <a:spcPts val="105"/>
              </a:spcBef>
            </a:pPr>
            <a:r>
              <a:rPr lang="fr-FR" strike="noStrike" dirty="0">
                <a:solidFill>
                  <a:srgbClr val="FF0000"/>
                </a:solidFill>
                <a:latin typeface="Tahoma" panose="020B0604030504040204" pitchFamily="34" charset="0"/>
                <a:ea typeface="Tahoma" panose="020B0604030504040204" pitchFamily="34" charset="0"/>
                <a:cs typeface="Tahoma" panose="020B0604030504040204" pitchFamily="34" charset="0"/>
              </a:rPr>
              <a:t>- Surveiller les aires maritimes protégées</a:t>
            </a:r>
          </a:p>
          <a:p>
            <a:pPr marL="12700" algn="just">
              <a:lnSpc>
                <a:spcPct val="150000"/>
              </a:lnSpc>
              <a:spcBef>
                <a:spcPts val="105"/>
              </a:spcBef>
            </a:pPr>
            <a:r>
              <a:rPr lang="fr-FR" strike="noStrike" dirty="0">
                <a:solidFill>
                  <a:srgbClr val="FF0000"/>
                </a:solidFill>
                <a:latin typeface="Tahoma" panose="020B0604030504040204" pitchFamily="34" charset="0"/>
                <a:ea typeface="Tahoma" panose="020B0604030504040204" pitchFamily="34" charset="0"/>
                <a:cs typeface="Tahoma" panose="020B0604030504040204" pitchFamily="34" charset="0"/>
              </a:rPr>
              <a:t>- Prévenir les dégazages en pleine mer illégaux</a:t>
            </a:r>
            <a:endParaRPr lang="fr-FR" sz="1100" strike="noStrike" dirty="0">
              <a:solidFill>
                <a:srgbClr val="FF0000"/>
              </a:solidFill>
              <a:latin typeface="Tahoma" panose="020B0604030504040204" pitchFamily="34" charset="0"/>
              <a:ea typeface="Tahoma" panose="020B0604030504040204" pitchFamily="34" charset="0"/>
              <a:cs typeface="Tahoma" panose="020B0604030504040204" pitchFamily="34" charset="0"/>
            </a:endParaRPr>
          </a:p>
          <a:p>
            <a:endParaRPr lang="fr-FR" dirty="0"/>
          </a:p>
        </p:txBody>
      </p:sp>
    </p:spTree>
    <p:extLst>
      <p:ext uri="{BB962C8B-B14F-4D97-AF65-F5344CB8AC3E}">
        <p14:creationId xmlns:p14="http://schemas.microsoft.com/office/powerpoint/2010/main" val="262431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c7feb7f43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g1c7feb7f43d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La première étape de notre projet était de pouvoir détecter des bateaux à partir d’images (aériennes et satellites) ou de flux vidéo.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avons utilisé modèle de </a:t>
            </a:r>
            <a:r>
              <a:rPr lang="fr-FR" dirty="0" err="1"/>
              <a:t>deep</a:t>
            </a:r>
            <a:r>
              <a:rPr lang="fr-FR" dirty="0"/>
              <a:t> </a:t>
            </a:r>
            <a:r>
              <a:rPr lang="fr-FR" dirty="0" err="1"/>
              <a:t>learning</a:t>
            </a:r>
            <a:r>
              <a:rPr lang="fr-FR" dirty="0"/>
              <a:t> spécialisé dans la détection d’objets  et nous avons choisi l’algorithme YOLO qui a l’avantage d’être le plus performant en termes de vitesse d’exécution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Nous avons paramétré ce modèle et l’avons entrainé sur un </a:t>
            </a:r>
            <a:r>
              <a:rPr lang="fr-FR" dirty="0" err="1"/>
              <a:t>dataset</a:t>
            </a:r>
            <a:r>
              <a:rPr lang="fr-FR" dirty="0"/>
              <a:t> de plus de 10 000 images.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Cet entrainement a permis de passer d’une performance de 30% à 60% des bateaux détectés en vue aérienne.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Parler du set d’images: en rouge modèle non entrainé et en jaune la détection des objets après entrainement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2862342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c7feb7f4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1c7feb7f43d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Nous avons ensuite voulu mettre en application notre modèle de détection sur des cas concrets et avons construit une application qui permet de détecter les bateaux à partir d’images et de flux vidéos. </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a:t>La première option proposée par cette application est la détection de bateaux sur image. On commence par charger une image. On voit que le modèle non entrainé n’est pas du tout performant. Il ne détecte pas de bateaux. </a:t>
            </a:r>
          </a:p>
          <a:p>
            <a:pPr marL="0" lvl="0" indent="0" algn="l" rtl="0">
              <a:lnSpc>
                <a:spcPct val="100000"/>
              </a:lnSpc>
              <a:spcBef>
                <a:spcPts val="0"/>
              </a:spcBef>
              <a:spcAft>
                <a:spcPts val="0"/>
              </a:spcAft>
              <a:buSzPts val="1100"/>
              <a:buNone/>
            </a:pPr>
            <a:r>
              <a:rPr lang="fr-FR" dirty="0"/>
              <a:t>En utilisant notre modèle entrainé en revanche on reçoit la détection et la comptabilisation d’une centaine de bateaux en quelques millièmes de secondes.</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a:t>Il est également possible d’effectuer cette détection sur des vidéos enregistrées comme ceci. Notre modèle est performant sur cette prise de vue aérienne et permet de détecter les bateaux presque en continue. En effet on peut voir des artefacts où la détection disparait quelques instants. C’est une de nos perspectives d’amélioration : corriger les lacunes de détections en anticipant la trajectoire future du bateau, nous permettant d’appliquer le cadre de détection sur cette trajectoire et de suivre le bateau en continue.</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a:t>Enfin, l’option de détection à partir de streaming en live. Ici la démonstration est un peu biaisée, nous avons cherché du streaming en vue aérienne mais n’en trouvant pas nous avons remplacé l’exemple par une vue enregistrée par une webcam terrestre dans un port.</a:t>
            </a:r>
          </a:p>
          <a:p>
            <a:pPr marL="0" lvl="0" indent="0" algn="l" rtl="0">
              <a:lnSpc>
                <a:spcPct val="100000"/>
              </a:lnSpc>
              <a:spcBef>
                <a:spcPts val="0"/>
              </a:spcBef>
              <a:spcAft>
                <a:spcPts val="0"/>
              </a:spcAft>
              <a:buSzPts val="1100"/>
              <a:buNone/>
            </a:pPr>
            <a:r>
              <a:rPr lang="fr-FR" dirty="0"/>
              <a:t> </a:t>
            </a:r>
          </a:p>
          <a:p>
            <a:pPr marL="0" lvl="0" indent="0" algn="l" rtl="0">
              <a:lnSpc>
                <a:spcPct val="100000"/>
              </a:lnSpc>
              <a:spcBef>
                <a:spcPts val="0"/>
              </a:spcBef>
              <a:spcAft>
                <a:spcPts val="0"/>
              </a:spcAft>
              <a:buSzPts val="1100"/>
              <a:buNone/>
            </a:pPr>
            <a:r>
              <a:rPr lang="fr-FR" dirty="0"/>
              <a:t>On peut voir les limites de notre modèle qui a été entrainé sur des vues aériennes : ici le point de vue joue sur la détection ainsi que la distance. Une autre de nos perspectives d’amélioration est donc d’entrainer un autre modèle spécifique à ce type de vue ou bien de diversifier le type de données en entrée de l’entrainement notre modèle (prises de vue différentes des bateaux sol - air). Ceci afin de pouvoir être performant dans des conditions où l’imagerie est fournie par de la vidéo surveillance terrestre (dans les ports par exemple).</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a:t>Cependant on peut voir que notre modèle arrive quand même à détecter quelques bateaux, même dans ces conditions.</a:t>
            </a:r>
          </a:p>
        </p:txBody>
      </p:sp>
    </p:spTree>
    <p:extLst>
      <p:ext uri="{BB962C8B-B14F-4D97-AF65-F5344CB8AC3E}">
        <p14:creationId xmlns:p14="http://schemas.microsoft.com/office/powerpoint/2010/main" val="28234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c7feb7f43d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1c7feb7f43d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Font typeface="Arial" panose="020B0604020202020204" pitchFamily="34" charset="0"/>
              <a:buNone/>
            </a:pPr>
            <a:r>
              <a:rPr lang="fr-FR" dirty="0"/>
              <a:t>Pour aller plus loin, il faudrait : </a:t>
            </a:r>
          </a:p>
          <a:p>
            <a:pPr marL="285750" indent="-285750">
              <a:buFont typeface="Arial" panose="020B0604020202020204" pitchFamily="34" charset="0"/>
              <a:buChar char="•"/>
            </a:pPr>
            <a:r>
              <a:rPr lang="fr-FR" dirty="0"/>
              <a:t>Optimiser encore plus le modèle (afin d’améliorer la performance de 60%).</a:t>
            </a:r>
          </a:p>
          <a:p>
            <a:endParaRPr lang="fr-FR" dirty="0"/>
          </a:p>
          <a:p>
            <a:pPr marL="285750" indent="-285750">
              <a:buFont typeface="Arial" panose="020B0604020202020204" pitchFamily="34" charset="0"/>
              <a:buChar char="•"/>
            </a:pPr>
            <a:r>
              <a:rPr lang="fr-FR" dirty="0"/>
              <a:t>Améliorer la précision de la détection, </a:t>
            </a:r>
            <a:r>
              <a:rPr lang="fr-FR" dirty="0" err="1"/>
              <a:t>cf</a:t>
            </a:r>
            <a:r>
              <a:rPr lang="fr-FR" dirty="0"/>
              <a:t> la correction des lacunes de détections </a:t>
            </a:r>
          </a:p>
          <a:p>
            <a:endParaRPr lang="fr-FR" dirty="0"/>
          </a:p>
          <a:p>
            <a:pPr marL="285750" indent="-285750">
              <a:buFont typeface="Arial" panose="020B0604020202020204" pitchFamily="34" charset="0"/>
              <a:buChar char="•"/>
            </a:pPr>
            <a:r>
              <a:rPr lang="fr-FR" dirty="0"/>
              <a:t>Diversifier les points de vue de détection pour pouvoir l’adapter à des contextes différents (points de vue terrestres).</a:t>
            </a:r>
          </a:p>
          <a:p>
            <a:pPr marL="158750" indent="0">
              <a:buNone/>
            </a:pPr>
            <a:endParaRPr lang="fr-FR" dirty="0"/>
          </a:p>
          <a:p>
            <a:pPr marL="158750" indent="0">
              <a:buNone/>
            </a:pPr>
            <a:r>
              <a:rPr lang="fr-FR" dirty="0"/>
              <a:t>Et enfin passer à l’étape suivante du projet qui est la création du dossier unique bateau ainsi que du tableau de bord interactif pour le port.</a:t>
            </a:r>
          </a:p>
        </p:txBody>
      </p:sp>
    </p:spTree>
    <p:extLst>
      <p:ext uri="{BB962C8B-B14F-4D97-AF65-F5344CB8AC3E}">
        <p14:creationId xmlns:p14="http://schemas.microsoft.com/office/powerpoint/2010/main" val="3675586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a5178bf3d4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a5178bf3d4_2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rgbClr val="0D3448"/>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1400" b="1" i="0">
                <a:solidFill>
                  <a:srgbClr val="4A5257"/>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12/11/2023</a:t>
            </a:fld>
            <a:endParaRPr lang="en-US"/>
          </a:p>
        </p:txBody>
      </p:sp>
      <p:sp>
        <p:nvSpPr>
          <p:cNvPr id="6" name="Holder 6"/>
          <p:cNvSpPr>
            <a:spLocks noGrp="1"/>
          </p:cNvSpPr>
          <p:nvPr>
            <p:ph type="sldNum" sz="quarter" idx="7"/>
          </p:nvPr>
        </p:nvSpPr>
        <p:spPr/>
        <p:txBody>
          <a:bodyPr lIns="0" tIns="0" rIns="0" bIns="0"/>
          <a:lstStyle>
            <a:lvl1pPr>
              <a:defRPr sz="1000" b="0" i="0">
                <a:solidFill>
                  <a:srgbClr val="585858"/>
                </a:solidFill>
                <a:latin typeface="Arial"/>
                <a:cs typeface="Arial"/>
              </a:defRPr>
            </a:lvl1pPr>
          </a:lstStyle>
          <a:p>
            <a:pPr marL="107950">
              <a:lnSpc>
                <a:spcPct val="100000"/>
              </a:lnSpc>
            </a:pPr>
            <a:fld id="{81D60167-4931-47E6-BA6A-407CBD079E47}" type="slidenum">
              <a:rPr spc="-50" dirty="0"/>
              <a:t>‹N°›</a:t>
            </a:fld>
            <a:endParaRPr spc="-50" dirty="0"/>
          </a:p>
        </p:txBody>
      </p:sp>
    </p:spTree>
    <p:extLst>
      <p:ext uri="{BB962C8B-B14F-4D97-AF65-F5344CB8AC3E}">
        <p14:creationId xmlns:p14="http://schemas.microsoft.com/office/powerpoint/2010/main" val="280727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DAD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7551104" y="4890904"/>
            <a:ext cx="1814965" cy="29847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fr" sz="1000" dirty="0">
                <a:solidFill>
                  <a:srgbClr val="0E3449"/>
                </a:solidFill>
                <a:latin typeface="Tahoma" panose="020B0604030504040204" pitchFamily="34" charset="0"/>
                <a:ea typeface="Tahoma" panose="020B0604030504040204" pitchFamily="34" charset="0"/>
                <a:cs typeface="Tahoma" panose="020B0604030504040204" pitchFamily="34" charset="0"/>
                <a:sym typeface="Inter"/>
              </a:rPr>
              <a:t>Demoday du 11/12/2023</a:t>
            </a:r>
            <a:endParaRPr sz="1000" dirty="0">
              <a:solidFill>
                <a:srgbClr val="0E3449"/>
              </a:solidFill>
              <a:latin typeface="Tahoma" panose="020B0604030504040204" pitchFamily="34" charset="0"/>
              <a:ea typeface="Tahoma" panose="020B0604030504040204" pitchFamily="34" charset="0"/>
              <a:cs typeface="Tahoma" panose="020B0604030504040204" pitchFamily="34" charset="0"/>
              <a:sym typeface="Inter"/>
            </a:endParaRPr>
          </a:p>
        </p:txBody>
      </p:sp>
      <p:pic>
        <p:nvPicPr>
          <p:cNvPr id="55" name="Google Shape;55;p13"/>
          <p:cNvPicPr preferRelativeResize="0"/>
          <p:nvPr/>
        </p:nvPicPr>
        <p:blipFill rotWithShape="1">
          <a:blip r:embed="rId3">
            <a:alphaModFix/>
          </a:blip>
          <a:srcRect/>
          <a:stretch/>
        </p:blipFill>
        <p:spPr>
          <a:xfrm>
            <a:off x="324123" y="243944"/>
            <a:ext cx="868884" cy="898147"/>
          </a:xfrm>
          <a:prstGeom prst="rect">
            <a:avLst/>
          </a:prstGeom>
          <a:noFill/>
          <a:ln>
            <a:noFill/>
          </a:ln>
        </p:spPr>
      </p:pic>
      <p:sp>
        <p:nvSpPr>
          <p:cNvPr id="2" name="ZoneTexte 1">
            <a:extLst>
              <a:ext uri="{FF2B5EF4-FFF2-40B4-BE49-F238E27FC236}">
                <a16:creationId xmlns:a16="http://schemas.microsoft.com/office/drawing/2014/main" id="{97BF34DB-E5C6-45A6-6963-C5EC422208BD}"/>
              </a:ext>
            </a:extLst>
          </p:cNvPr>
          <p:cNvSpPr txBox="1"/>
          <p:nvPr/>
        </p:nvSpPr>
        <p:spPr>
          <a:xfrm>
            <a:off x="176349" y="4728754"/>
            <a:ext cx="5780314" cy="400110"/>
          </a:xfrm>
          <a:prstGeom prst="rect">
            <a:avLst/>
          </a:prstGeom>
          <a:noFill/>
        </p:spPr>
        <p:txBody>
          <a:bodyPr wrap="square" rtlCol="0">
            <a:spAutoFit/>
          </a:bodyPr>
          <a:lstStyle/>
          <a:p>
            <a:r>
              <a:rPr lang="fr-FR" sz="2000" dirty="0">
                <a:solidFill>
                  <a:schemeClr val="accent5">
                    <a:lumMod val="50000"/>
                  </a:schemeClr>
                </a:solidFill>
              </a:rPr>
              <a:t>Isabelle, Joël, Edouard</a:t>
            </a:r>
          </a:p>
        </p:txBody>
      </p:sp>
      <p:grpSp>
        <p:nvGrpSpPr>
          <p:cNvPr id="14" name="Groupe 13">
            <a:extLst>
              <a:ext uri="{FF2B5EF4-FFF2-40B4-BE49-F238E27FC236}">
                <a16:creationId xmlns:a16="http://schemas.microsoft.com/office/drawing/2014/main" id="{C7B55B08-04A4-65BC-21A6-2770E861FB78}"/>
              </a:ext>
            </a:extLst>
          </p:cNvPr>
          <p:cNvGrpSpPr/>
          <p:nvPr/>
        </p:nvGrpSpPr>
        <p:grpSpPr>
          <a:xfrm>
            <a:off x="217709" y="1248319"/>
            <a:ext cx="8627888" cy="3182984"/>
            <a:chOff x="217709" y="1248319"/>
            <a:chExt cx="8627888" cy="3182984"/>
          </a:xfrm>
        </p:grpSpPr>
        <p:sp>
          <p:nvSpPr>
            <p:cNvPr id="56" name="Google Shape;56;p13"/>
            <p:cNvSpPr txBox="1">
              <a:spLocks noGrp="1"/>
            </p:cNvSpPr>
            <p:nvPr>
              <p:ph type="ctrTitle"/>
            </p:nvPr>
          </p:nvSpPr>
          <p:spPr>
            <a:xfrm>
              <a:off x="855617" y="2489632"/>
              <a:ext cx="6896984" cy="1930946"/>
            </a:xfrm>
            <a:prstGeom prst="rect">
              <a:avLst/>
            </a:prstGeom>
            <a:solidFill>
              <a:schemeClr val="bg1"/>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fr-FR" sz="28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sym typeface="Inter SemiBold"/>
                </a:rPr>
                <a:t>Deep Learning </a:t>
              </a:r>
              <a:br>
                <a:rPr lang="fr-FR" sz="40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sym typeface="Inter SemiBold"/>
                </a:rPr>
              </a:br>
              <a:r>
                <a:rPr lang="fr-FR" sz="4000" b="1"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sym typeface="Inter SemiBold"/>
                </a:rPr>
                <a:t>Détection de bateaux par vue aérienne</a:t>
              </a:r>
            </a:p>
          </p:txBody>
        </p:sp>
        <p:sp>
          <p:nvSpPr>
            <p:cNvPr id="5" name="Rectangle 4">
              <a:extLst>
                <a:ext uri="{FF2B5EF4-FFF2-40B4-BE49-F238E27FC236}">
                  <a16:creationId xmlns:a16="http://schemas.microsoft.com/office/drawing/2014/main" id="{2E836FA5-C694-F873-0D66-4F58FCCFA937}"/>
                </a:ext>
              </a:extLst>
            </p:cNvPr>
            <p:cNvSpPr>
              <a:spLocks/>
            </p:cNvSpPr>
            <p:nvPr/>
          </p:nvSpPr>
          <p:spPr>
            <a:xfrm>
              <a:off x="1484062" y="1248319"/>
              <a:ext cx="357187" cy="13639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0C1DFFF5-BF82-02E4-1480-D1E1F3E42390}"/>
                </a:ext>
              </a:extLst>
            </p:cNvPr>
            <p:cNvSpPr>
              <a:spLocks/>
            </p:cNvSpPr>
            <p:nvPr/>
          </p:nvSpPr>
          <p:spPr>
            <a:xfrm>
              <a:off x="1636462" y="1713660"/>
              <a:ext cx="1562100" cy="89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926FA4E6-D122-3EEA-F13F-FFB7D0FB6201}"/>
                </a:ext>
              </a:extLst>
            </p:cNvPr>
            <p:cNvSpPr>
              <a:spLocks/>
            </p:cNvSpPr>
            <p:nvPr/>
          </p:nvSpPr>
          <p:spPr>
            <a:xfrm>
              <a:off x="1993649" y="1591373"/>
              <a:ext cx="1282269" cy="2010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04E2649E-1B38-7EC1-2000-67A3439A4B09}"/>
                </a:ext>
              </a:extLst>
            </p:cNvPr>
            <p:cNvSpPr>
              <a:spLocks/>
            </p:cNvSpPr>
            <p:nvPr/>
          </p:nvSpPr>
          <p:spPr>
            <a:xfrm>
              <a:off x="6379096" y="2299330"/>
              <a:ext cx="1282269" cy="2010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6403491C-F118-80E8-C9DA-1BD1F373E622}"/>
                </a:ext>
              </a:extLst>
            </p:cNvPr>
            <p:cNvSpPr>
              <a:spLocks/>
            </p:cNvSpPr>
            <p:nvPr/>
          </p:nvSpPr>
          <p:spPr>
            <a:xfrm>
              <a:off x="7245871" y="1954764"/>
              <a:ext cx="358344" cy="366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4F7A47F5-8DEA-6610-331B-19A5204EF24B}"/>
                </a:ext>
              </a:extLst>
            </p:cNvPr>
            <p:cNvSpPr>
              <a:spLocks/>
            </p:cNvSpPr>
            <p:nvPr/>
          </p:nvSpPr>
          <p:spPr>
            <a:xfrm>
              <a:off x="217709" y="2489633"/>
              <a:ext cx="651512" cy="1941670"/>
            </a:xfrm>
            <a:custGeom>
              <a:avLst/>
              <a:gdLst>
                <a:gd name="connsiteX0" fmla="*/ 0 w 651512"/>
                <a:gd name="connsiteY0" fmla="*/ 0 h 1930946"/>
                <a:gd name="connsiteX1" fmla="*/ 651512 w 651512"/>
                <a:gd name="connsiteY1" fmla="*/ 0 h 1930946"/>
                <a:gd name="connsiteX2" fmla="*/ 651512 w 651512"/>
                <a:gd name="connsiteY2" fmla="*/ 1930946 h 1930946"/>
                <a:gd name="connsiteX3" fmla="*/ 0 w 651512"/>
                <a:gd name="connsiteY3" fmla="*/ 1930946 h 1930946"/>
                <a:gd name="connsiteX4" fmla="*/ 0 w 651512"/>
                <a:gd name="connsiteY4" fmla="*/ 0 h 1930946"/>
                <a:gd name="connsiteX0" fmla="*/ 0 w 651512"/>
                <a:gd name="connsiteY0" fmla="*/ 0 h 1930946"/>
                <a:gd name="connsiteX1" fmla="*/ 651512 w 651512"/>
                <a:gd name="connsiteY1" fmla="*/ 0 h 1930946"/>
                <a:gd name="connsiteX2" fmla="*/ 651512 w 651512"/>
                <a:gd name="connsiteY2" fmla="*/ 1930946 h 1930946"/>
                <a:gd name="connsiteX3" fmla="*/ 142875 w 651512"/>
                <a:gd name="connsiteY3" fmla="*/ 1445171 h 1930946"/>
                <a:gd name="connsiteX4" fmla="*/ 0 w 651512"/>
                <a:gd name="connsiteY4" fmla="*/ 0 h 1930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12" h="1930946">
                  <a:moveTo>
                    <a:pt x="0" y="0"/>
                  </a:moveTo>
                  <a:lnTo>
                    <a:pt x="651512" y="0"/>
                  </a:lnTo>
                  <a:lnTo>
                    <a:pt x="651512" y="1930946"/>
                  </a:lnTo>
                  <a:lnTo>
                    <a:pt x="142875" y="1445171"/>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9">
              <a:extLst>
                <a:ext uri="{FF2B5EF4-FFF2-40B4-BE49-F238E27FC236}">
                  <a16:creationId xmlns:a16="http://schemas.microsoft.com/office/drawing/2014/main" id="{4E536309-CDE7-C06E-B878-1C06923FB474}"/>
                </a:ext>
              </a:extLst>
            </p:cNvPr>
            <p:cNvSpPr>
              <a:spLocks/>
            </p:cNvSpPr>
            <p:nvPr/>
          </p:nvSpPr>
          <p:spPr>
            <a:xfrm flipH="1">
              <a:off x="7752600" y="2489631"/>
              <a:ext cx="1092997" cy="1941671"/>
            </a:xfrm>
            <a:custGeom>
              <a:avLst/>
              <a:gdLst>
                <a:gd name="connsiteX0" fmla="*/ 0 w 651512"/>
                <a:gd name="connsiteY0" fmla="*/ 0 h 1930946"/>
                <a:gd name="connsiteX1" fmla="*/ 651512 w 651512"/>
                <a:gd name="connsiteY1" fmla="*/ 0 h 1930946"/>
                <a:gd name="connsiteX2" fmla="*/ 651512 w 651512"/>
                <a:gd name="connsiteY2" fmla="*/ 1930946 h 1930946"/>
                <a:gd name="connsiteX3" fmla="*/ 0 w 651512"/>
                <a:gd name="connsiteY3" fmla="*/ 1930946 h 1930946"/>
                <a:gd name="connsiteX4" fmla="*/ 0 w 651512"/>
                <a:gd name="connsiteY4" fmla="*/ 0 h 1930946"/>
                <a:gd name="connsiteX0" fmla="*/ 0 w 651512"/>
                <a:gd name="connsiteY0" fmla="*/ 0 h 1930946"/>
                <a:gd name="connsiteX1" fmla="*/ 651512 w 651512"/>
                <a:gd name="connsiteY1" fmla="*/ 0 h 1930946"/>
                <a:gd name="connsiteX2" fmla="*/ 651512 w 651512"/>
                <a:gd name="connsiteY2" fmla="*/ 1930946 h 1930946"/>
                <a:gd name="connsiteX3" fmla="*/ 142875 w 651512"/>
                <a:gd name="connsiteY3" fmla="*/ 1445171 h 1930946"/>
                <a:gd name="connsiteX4" fmla="*/ 0 w 651512"/>
                <a:gd name="connsiteY4" fmla="*/ 0 h 1930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12" h="1930946">
                  <a:moveTo>
                    <a:pt x="0" y="0"/>
                  </a:moveTo>
                  <a:lnTo>
                    <a:pt x="651512" y="0"/>
                  </a:lnTo>
                  <a:lnTo>
                    <a:pt x="651512" y="1930946"/>
                  </a:lnTo>
                  <a:lnTo>
                    <a:pt x="142875" y="1445171"/>
                  </a:lnTo>
                  <a:lnTo>
                    <a:pt x="0" y="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3" name="Connecteur droit 12">
            <a:extLst>
              <a:ext uri="{FF2B5EF4-FFF2-40B4-BE49-F238E27FC236}">
                <a16:creationId xmlns:a16="http://schemas.microsoft.com/office/drawing/2014/main" id="{763219C4-E7C4-F599-6F05-7A4832904803}"/>
              </a:ext>
            </a:extLst>
          </p:cNvPr>
          <p:cNvCxnSpPr/>
          <p:nvPr/>
        </p:nvCxnSpPr>
        <p:spPr>
          <a:xfrm>
            <a:off x="0" y="3779044"/>
            <a:ext cx="9144000" cy="0"/>
          </a:xfrm>
          <a:prstGeom prst="line">
            <a:avLst/>
          </a:prstGeom>
          <a:ln w="76200">
            <a:solidFill>
              <a:schemeClr val="bg1"/>
            </a:solidFill>
          </a:ln>
          <a:effectLst>
            <a:softEdge rad="0"/>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0556" y="477923"/>
            <a:ext cx="4931410" cy="409728"/>
          </a:xfrm>
          <a:prstGeom prst="rect">
            <a:avLst/>
          </a:prstGeom>
        </p:spPr>
        <p:txBody>
          <a:bodyPr vert="horz" wrap="square" lIns="0" tIns="12065" rIns="0" bIns="0" rtlCol="0">
            <a:spAutoFit/>
          </a:bodyPr>
          <a:lstStyle/>
          <a:p>
            <a:pPr marL="12700">
              <a:spcBef>
                <a:spcPts val="95"/>
              </a:spcBef>
            </a:pPr>
            <a:r>
              <a:rPr lang="fr-FR" dirty="0">
                <a:solidFill>
                  <a:srgbClr val="0E3449"/>
                </a:solidFill>
                <a:latin typeface="Inter SemiBold"/>
                <a:ea typeface="Inter SemiBold"/>
                <a:cs typeface="Arial"/>
              </a:rPr>
              <a:t>Projet</a:t>
            </a:r>
            <a:endParaRPr dirty="0">
              <a:solidFill>
                <a:srgbClr val="0E3449"/>
              </a:solidFill>
              <a:latin typeface="Inter SemiBold"/>
              <a:ea typeface="Inter SemiBold"/>
              <a:cs typeface="Arial"/>
            </a:endParaRPr>
          </a:p>
        </p:txBody>
      </p:sp>
      <p:pic>
        <p:nvPicPr>
          <p:cNvPr id="7" name="object 7"/>
          <p:cNvPicPr/>
          <p:nvPr/>
        </p:nvPicPr>
        <p:blipFill>
          <a:blip r:embed="rId3" cstate="print"/>
          <a:stretch>
            <a:fillRect/>
          </a:stretch>
        </p:blipFill>
        <p:spPr>
          <a:xfrm>
            <a:off x="463295" y="483108"/>
            <a:ext cx="577596" cy="385572"/>
          </a:xfrm>
          <a:prstGeom prst="rect">
            <a:avLst/>
          </a:prstGeom>
        </p:spPr>
      </p:pic>
      <p:pic>
        <p:nvPicPr>
          <p:cNvPr id="3" name="Image 2" descr="Une image contenant texte, barrière de corail, poisson, eau">
            <a:extLst>
              <a:ext uri="{FF2B5EF4-FFF2-40B4-BE49-F238E27FC236}">
                <a16:creationId xmlns:a16="http://schemas.microsoft.com/office/drawing/2014/main" id="{E6450037-F5D2-F432-2452-543FBB4519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1644" y="1326796"/>
            <a:ext cx="4286444" cy="2967298"/>
          </a:xfrm>
          <a:prstGeom prst="rect">
            <a:avLst/>
          </a:prstGeom>
        </p:spPr>
      </p:pic>
      <p:pic>
        <p:nvPicPr>
          <p:cNvPr id="6" name="Image 5">
            <a:extLst>
              <a:ext uri="{FF2B5EF4-FFF2-40B4-BE49-F238E27FC236}">
                <a16:creationId xmlns:a16="http://schemas.microsoft.com/office/drawing/2014/main" id="{9957B257-BE75-706C-F419-8ECED2E4344C}"/>
              </a:ext>
            </a:extLst>
          </p:cNvPr>
          <p:cNvPicPr>
            <a:picLocks noChangeAspect="1"/>
          </p:cNvPicPr>
          <p:nvPr/>
        </p:nvPicPr>
        <p:blipFill>
          <a:blip r:embed="rId5"/>
          <a:stretch>
            <a:fillRect/>
          </a:stretch>
        </p:blipFill>
        <p:spPr>
          <a:xfrm>
            <a:off x="195912" y="1326796"/>
            <a:ext cx="4139691" cy="29672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6" name="Google Shape;76;p16"/>
          <p:cNvPicPr preferRelativeResize="0"/>
          <p:nvPr/>
        </p:nvPicPr>
        <p:blipFill rotWithShape="1">
          <a:blip r:embed="rId3">
            <a:alphaModFix/>
          </a:blip>
          <a:srcRect/>
          <a:stretch/>
        </p:blipFill>
        <p:spPr>
          <a:xfrm>
            <a:off x="463375" y="482852"/>
            <a:ext cx="576900" cy="385904"/>
          </a:xfrm>
          <a:prstGeom prst="rect">
            <a:avLst/>
          </a:prstGeom>
          <a:noFill/>
          <a:ln>
            <a:noFill/>
          </a:ln>
        </p:spPr>
      </p:pic>
      <p:sp>
        <p:nvSpPr>
          <p:cNvPr id="77" name="Google Shape;77;p16"/>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Image 20">
            <a:extLst>
              <a:ext uri="{FF2B5EF4-FFF2-40B4-BE49-F238E27FC236}">
                <a16:creationId xmlns:a16="http://schemas.microsoft.com/office/drawing/2014/main" id="{A9A4AFE9-C5B0-822D-5E6E-A3DBFA6FE577}"/>
              </a:ext>
            </a:extLst>
          </p:cNvPr>
          <p:cNvPicPr>
            <a:picLocks noChangeAspect="1"/>
          </p:cNvPicPr>
          <p:nvPr/>
        </p:nvPicPr>
        <p:blipFill>
          <a:blip r:embed="rId4"/>
          <a:stretch>
            <a:fillRect/>
          </a:stretch>
        </p:blipFill>
        <p:spPr>
          <a:xfrm>
            <a:off x="4794341" y="985160"/>
            <a:ext cx="3737390" cy="3712474"/>
          </a:xfrm>
          <a:prstGeom prst="rect">
            <a:avLst/>
          </a:prstGeom>
        </p:spPr>
      </p:pic>
      <p:sp>
        <p:nvSpPr>
          <p:cNvPr id="37" name="object 2">
            <a:extLst>
              <a:ext uri="{FF2B5EF4-FFF2-40B4-BE49-F238E27FC236}">
                <a16:creationId xmlns:a16="http://schemas.microsoft.com/office/drawing/2014/main" id="{0E2BBF07-420E-EA6A-AA62-9074EF154E59}"/>
              </a:ext>
            </a:extLst>
          </p:cNvPr>
          <p:cNvSpPr txBox="1">
            <a:spLocks noGrp="1"/>
          </p:cNvSpPr>
          <p:nvPr>
            <p:ph type="title"/>
          </p:nvPr>
        </p:nvSpPr>
        <p:spPr>
          <a:xfrm>
            <a:off x="1242801" y="453050"/>
            <a:ext cx="4931410" cy="409728"/>
          </a:xfrm>
          <a:prstGeom prst="rect">
            <a:avLst/>
          </a:prstGeom>
        </p:spPr>
        <p:txBody>
          <a:bodyPr vert="horz" wrap="square" lIns="0" tIns="12065" rIns="0" bIns="0" rtlCol="0">
            <a:spAutoFit/>
          </a:bodyPr>
          <a:lstStyle/>
          <a:p>
            <a:pPr marL="12700">
              <a:lnSpc>
                <a:spcPct val="100000"/>
              </a:lnSpc>
              <a:spcBef>
                <a:spcPts val="95"/>
              </a:spcBef>
            </a:pPr>
            <a:r>
              <a:rPr lang="fr-FR" sz="2500" dirty="0">
                <a:solidFill>
                  <a:srgbClr val="0E3449"/>
                </a:solidFill>
                <a:latin typeface="Inter SemiBold"/>
                <a:ea typeface="Inter SemiBold"/>
              </a:rPr>
              <a:t>Entraînement</a:t>
            </a:r>
            <a:endParaRPr sz="2500" dirty="0">
              <a:solidFill>
                <a:srgbClr val="0E3449"/>
              </a:solidFill>
              <a:latin typeface="Inter SemiBold"/>
              <a:ea typeface="Inter SemiBold"/>
            </a:endParaRPr>
          </a:p>
        </p:txBody>
      </p:sp>
      <p:sp>
        <p:nvSpPr>
          <p:cNvPr id="2" name="Rectangle 1">
            <a:extLst>
              <a:ext uri="{FF2B5EF4-FFF2-40B4-BE49-F238E27FC236}">
                <a16:creationId xmlns:a16="http://schemas.microsoft.com/office/drawing/2014/main" id="{B95720BF-626C-3EB8-CA30-C884B8AEFAF4}"/>
              </a:ext>
            </a:extLst>
          </p:cNvPr>
          <p:cNvSpPr/>
          <p:nvPr/>
        </p:nvSpPr>
        <p:spPr>
          <a:xfrm>
            <a:off x="5043488" y="1374509"/>
            <a:ext cx="257175" cy="118567"/>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64FCB3DF-09EC-01E9-2041-137CEBD5C3E2}"/>
              </a:ext>
            </a:extLst>
          </p:cNvPr>
          <p:cNvSpPr/>
          <p:nvPr/>
        </p:nvSpPr>
        <p:spPr>
          <a:xfrm>
            <a:off x="6077319" y="1414031"/>
            <a:ext cx="257175" cy="79045"/>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E01B008D-645D-825D-69F2-3C0BB732CE1A}"/>
              </a:ext>
            </a:extLst>
          </p:cNvPr>
          <p:cNvSpPr/>
          <p:nvPr/>
        </p:nvSpPr>
        <p:spPr>
          <a:xfrm>
            <a:off x="5179219" y="3256644"/>
            <a:ext cx="257175" cy="118579"/>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9ED9E2A5-5999-85E5-6CF5-A5AAC73403A4}"/>
              </a:ext>
            </a:extLst>
          </p:cNvPr>
          <p:cNvSpPr/>
          <p:nvPr/>
        </p:nvSpPr>
        <p:spPr>
          <a:xfrm>
            <a:off x="6128666" y="3296178"/>
            <a:ext cx="128588" cy="79045"/>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F31D75DD-7A1C-5E77-A297-FBA8880C62BF}"/>
              </a:ext>
            </a:extLst>
          </p:cNvPr>
          <p:cNvSpPr/>
          <p:nvPr/>
        </p:nvSpPr>
        <p:spPr>
          <a:xfrm>
            <a:off x="7128454" y="2300942"/>
            <a:ext cx="158171" cy="99358"/>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D3057C1-AF4C-F905-55E7-57FC640CBF10}"/>
              </a:ext>
            </a:extLst>
          </p:cNvPr>
          <p:cNvSpPr/>
          <p:nvPr/>
        </p:nvSpPr>
        <p:spPr>
          <a:xfrm>
            <a:off x="7092735" y="3256643"/>
            <a:ext cx="128589" cy="99358"/>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E4CD69CA-1968-0617-BCB8-8182A5FB535B}"/>
              </a:ext>
            </a:extLst>
          </p:cNvPr>
          <p:cNvSpPr/>
          <p:nvPr/>
        </p:nvSpPr>
        <p:spPr>
          <a:xfrm>
            <a:off x="5179219" y="2261087"/>
            <a:ext cx="158171" cy="253513"/>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2DE281E9-DB58-744D-9692-8CF118793D17}"/>
              </a:ext>
            </a:extLst>
          </p:cNvPr>
          <p:cNvSpPr/>
          <p:nvPr/>
        </p:nvSpPr>
        <p:spPr>
          <a:xfrm>
            <a:off x="6150098" y="4158340"/>
            <a:ext cx="50678" cy="149341"/>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3BC2EE74-CFAD-E375-5460-30E78D10AF04}"/>
              </a:ext>
            </a:extLst>
          </p:cNvPr>
          <p:cNvSpPr/>
          <p:nvPr/>
        </p:nvSpPr>
        <p:spPr>
          <a:xfrm>
            <a:off x="7092737" y="4223493"/>
            <a:ext cx="128588" cy="84188"/>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626452D6-500F-98A0-B875-695000E7900E}"/>
              </a:ext>
            </a:extLst>
          </p:cNvPr>
          <p:cNvSpPr/>
          <p:nvPr/>
        </p:nvSpPr>
        <p:spPr>
          <a:xfrm>
            <a:off x="7984699" y="4223493"/>
            <a:ext cx="57486" cy="84188"/>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6385E44-3F5F-1C3D-7D8D-BC63EF46D1F0}"/>
              </a:ext>
            </a:extLst>
          </p:cNvPr>
          <p:cNvSpPr/>
          <p:nvPr/>
        </p:nvSpPr>
        <p:spPr>
          <a:xfrm>
            <a:off x="6114379" y="2276193"/>
            <a:ext cx="142875" cy="236868"/>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727F07C-FE98-9AA0-7075-F6B21F4F0051}"/>
              </a:ext>
            </a:extLst>
          </p:cNvPr>
          <p:cNvSpPr/>
          <p:nvPr/>
        </p:nvSpPr>
        <p:spPr>
          <a:xfrm>
            <a:off x="7078952" y="1331321"/>
            <a:ext cx="76402" cy="247448"/>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6BC8D5DF-A1BF-234A-15BB-762FEFF11BC1}"/>
              </a:ext>
            </a:extLst>
          </p:cNvPr>
          <p:cNvSpPr/>
          <p:nvPr/>
        </p:nvSpPr>
        <p:spPr>
          <a:xfrm>
            <a:off x="8056474" y="1338807"/>
            <a:ext cx="76402" cy="154269"/>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0B0CEBFB-F034-1B48-1327-6AFBAB65F6A6}"/>
              </a:ext>
            </a:extLst>
          </p:cNvPr>
          <p:cNvSpPr/>
          <p:nvPr/>
        </p:nvSpPr>
        <p:spPr>
          <a:xfrm>
            <a:off x="8039165" y="2300941"/>
            <a:ext cx="93711" cy="270809"/>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344EB185-7E33-7D3A-8922-B836832A2252}"/>
              </a:ext>
            </a:extLst>
          </p:cNvPr>
          <p:cNvSpPr/>
          <p:nvPr/>
        </p:nvSpPr>
        <p:spPr>
          <a:xfrm>
            <a:off x="8018926" y="3168802"/>
            <a:ext cx="57486" cy="206421"/>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3C9BC604-9EA0-DE3C-C122-BACCB49E992B}"/>
              </a:ext>
            </a:extLst>
          </p:cNvPr>
          <p:cNvSpPr/>
          <p:nvPr/>
        </p:nvSpPr>
        <p:spPr>
          <a:xfrm>
            <a:off x="7061643" y="1310300"/>
            <a:ext cx="128588" cy="268469"/>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5AEC2A10-01B3-A001-5D5F-480FE3D6EE2B}"/>
              </a:ext>
            </a:extLst>
          </p:cNvPr>
          <p:cNvSpPr/>
          <p:nvPr/>
        </p:nvSpPr>
        <p:spPr>
          <a:xfrm>
            <a:off x="6095126" y="2245752"/>
            <a:ext cx="158171" cy="26731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BA1A07F2-82AD-A5C5-AEC9-26E4788D2EF7}"/>
              </a:ext>
            </a:extLst>
          </p:cNvPr>
          <p:cNvSpPr/>
          <p:nvPr/>
        </p:nvSpPr>
        <p:spPr>
          <a:xfrm>
            <a:off x="8018927" y="1310299"/>
            <a:ext cx="131258" cy="182777"/>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18D85D01-5144-883F-D93F-62E095909C92}"/>
              </a:ext>
            </a:extLst>
          </p:cNvPr>
          <p:cNvSpPr/>
          <p:nvPr/>
        </p:nvSpPr>
        <p:spPr>
          <a:xfrm>
            <a:off x="5188878" y="4158341"/>
            <a:ext cx="148511" cy="235066"/>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BCA5F63E-9FFD-B9C2-238E-A250CFDDFBF0}"/>
              </a:ext>
            </a:extLst>
          </p:cNvPr>
          <p:cNvSpPr/>
          <p:nvPr/>
        </p:nvSpPr>
        <p:spPr>
          <a:xfrm>
            <a:off x="8009617" y="3151552"/>
            <a:ext cx="93711" cy="22367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8C85A25F-DFE5-ECA5-81B8-E0F74CE587F7}"/>
              </a:ext>
            </a:extLst>
          </p:cNvPr>
          <p:cNvSpPr/>
          <p:nvPr/>
        </p:nvSpPr>
        <p:spPr>
          <a:xfrm>
            <a:off x="8022796" y="2253608"/>
            <a:ext cx="127387" cy="393245"/>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0D79DDEC-BFF6-72B6-F253-248048CE5D4E}"/>
              </a:ext>
            </a:extLst>
          </p:cNvPr>
          <p:cNvSpPr/>
          <p:nvPr/>
        </p:nvSpPr>
        <p:spPr>
          <a:xfrm>
            <a:off x="5196023" y="4179280"/>
            <a:ext cx="128588" cy="214128"/>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8E8C1DD8-68D7-795D-6316-FAD5383323EA}"/>
              </a:ext>
            </a:extLst>
          </p:cNvPr>
          <p:cNvSpPr txBox="1"/>
          <p:nvPr/>
        </p:nvSpPr>
        <p:spPr>
          <a:xfrm>
            <a:off x="361128" y="3249744"/>
            <a:ext cx="1495037" cy="600164"/>
          </a:xfrm>
          <a:prstGeom prst="rect">
            <a:avLst/>
          </a:prstGeom>
          <a:noFill/>
        </p:spPr>
        <p:txBody>
          <a:bodyPr wrap="square" rtlCol="0">
            <a:spAutoFit/>
          </a:bodyPr>
          <a:lstStyle/>
          <a:p>
            <a:pPr algn="ctr"/>
            <a:r>
              <a:rPr lang="fr-FR" sz="1100" dirty="0">
                <a:solidFill>
                  <a:schemeClr val="bg1"/>
                </a:solidFill>
              </a:rPr>
              <a:t>Encore 40% de bateaux non détectés</a:t>
            </a:r>
          </a:p>
        </p:txBody>
      </p:sp>
      <p:sp>
        <p:nvSpPr>
          <p:cNvPr id="40" name="ZoneTexte 39">
            <a:extLst>
              <a:ext uri="{FF2B5EF4-FFF2-40B4-BE49-F238E27FC236}">
                <a16:creationId xmlns:a16="http://schemas.microsoft.com/office/drawing/2014/main" id="{D3F8AE1D-8794-1795-30DE-52C7F579CA1D}"/>
              </a:ext>
            </a:extLst>
          </p:cNvPr>
          <p:cNvSpPr txBox="1"/>
          <p:nvPr/>
        </p:nvSpPr>
        <p:spPr>
          <a:xfrm>
            <a:off x="1725027" y="1891972"/>
            <a:ext cx="1495037" cy="600164"/>
          </a:xfrm>
          <a:prstGeom prst="rect">
            <a:avLst/>
          </a:prstGeom>
          <a:noFill/>
        </p:spPr>
        <p:txBody>
          <a:bodyPr wrap="square" rtlCol="0">
            <a:spAutoFit/>
          </a:bodyPr>
          <a:lstStyle/>
          <a:p>
            <a:pPr algn="ctr"/>
            <a:r>
              <a:rPr lang="fr-FR" sz="1100" dirty="0">
                <a:solidFill>
                  <a:schemeClr val="bg1"/>
                </a:solidFill>
              </a:rPr>
              <a:t>Presqu’aucune confusion avec le background</a:t>
            </a:r>
          </a:p>
        </p:txBody>
      </p:sp>
      <p:sp>
        <p:nvSpPr>
          <p:cNvPr id="41" name="ZoneTexte 40">
            <a:extLst>
              <a:ext uri="{FF2B5EF4-FFF2-40B4-BE49-F238E27FC236}">
                <a16:creationId xmlns:a16="http://schemas.microsoft.com/office/drawing/2014/main" id="{3AAF71CE-EA58-CC2B-9B56-B30506C0E415}"/>
              </a:ext>
            </a:extLst>
          </p:cNvPr>
          <p:cNvSpPr txBox="1"/>
          <p:nvPr/>
        </p:nvSpPr>
        <p:spPr>
          <a:xfrm>
            <a:off x="404031" y="1934924"/>
            <a:ext cx="1495037" cy="430887"/>
          </a:xfrm>
          <a:prstGeom prst="rect">
            <a:avLst/>
          </a:prstGeom>
          <a:noFill/>
        </p:spPr>
        <p:txBody>
          <a:bodyPr wrap="square" rtlCol="0">
            <a:spAutoFit/>
          </a:bodyPr>
          <a:lstStyle/>
          <a:p>
            <a:pPr algn="ctr"/>
            <a:r>
              <a:rPr lang="fr-FR" sz="1100" dirty="0">
                <a:solidFill>
                  <a:schemeClr val="bg1"/>
                </a:solidFill>
              </a:rPr>
              <a:t>60% de bateaux détectés</a:t>
            </a:r>
          </a:p>
        </p:txBody>
      </p:sp>
      <p:pic>
        <p:nvPicPr>
          <p:cNvPr id="34" name="Image 33">
            <a:extLst>
              <a:ext uri="{FF2B5EF4-FFF2-40B4-BE49-F238E27FC236}">
                <a16:creationId xmlns:a16="http://schemas.microsoft.com/office/drawing/2014/main" id="{BE1372C0-98B5-C7D4-1289-D8173D6E2F9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84" b="90541" l="1969" r="93701">
                        <a14:foregroundMark x1="7480" y1="31081" x2="7480" y2="31081"/>
                        <a14:foregroundMark x1="2362" y1="26351" x2="2362" y2="26351"/>
                        <a14:foregroundMark x1="16929" y1="91216" x2="16929" y2="91216"/>
                        <a14:foregroundMark x1="62598" y1="89865" x2="62598" y2="89865"/>
                        <a14:foregroundMark x1="91339" y1="61486" x2="91339" y2="61486"/>
                        <a14:foregroundMark x1="93701" y1="50000" x2="93701" y2="50000"/>
                      </a14:backgroundRemoval>
                    </a14:imgEffect>
                  </a14:imgLayer>
                </a14:imgProps>
              </a:ext>
            </a:extLst>
          </a:blip>
          <a:stretch>
            <a:fillRect/>
          </a:stretch>
        </p:blipFill>
        <p:spPr>
          <a:xfrm rot="20316537">
            <a:off x="797443" y="1681457"/>
            <a:ext cx="514598" cy="299845"/>
          </a:xfrm>
          <a:prstGeom prst="rect">
            <a:avLst/>
          </a:prstGeom>
        </p:spPr>
      </p:pic>
      <p:sp>
        <p:nvSpPr>
          <p:cNvPr id="44" name="ZoneTexte 43">
            <a:extLst>
              <a:ext uri="{FF2B5EF4-FFF2-40B4-BE49-F238E27FC236}">
                <a16:creationId xmlns:a16="http://schemas.microsoft.com/office/drawing/2014/main" id="{83E4DD25-FB62-59EA-2984-1EAAEAE0D51C}"/>
              </a:ext>
            </a:extLst>
          </p:cNvPr>
          <p:cNvSpPr txBox="1"/>
          <p:nvPr/>
        </p:nvSpPr>
        <p:spPr>
          <a:xfrm>
            <a:off x="98167" y="2045787"/>
            <a:ext cx="2188368" cy="523220"/>
          </a:xfrm>
          <a:prstGeom prst="rect">
            <a:avLst/>
          </a:prstGeom>
          <a:noFill/>
        </p:spPr>
        <p:txBody>
          <a:bodyPr wrap="square">
            <a:spAutoFit/>
          </a:bodyPr>
          <a:lstStyle/>
          <a:p>
            <a:r>
              <a:rPr lang="fr-FR" b="1"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Ultralytics YOLOv8n</a:t>
            </a:r>
            <a:endParaRPr lang="fr-FR"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fr-FR"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Modèle non entraîné</a:t>
            </a:r>
          </a:p>
        </p:txBody>
      </p:sp>
      <p:sp>
        <p:nvSpPr>
          <p:cNvPr id="50" name="ZoneTexte 49">
            <a:extLst>
              <a:ext uri="{FF2B5EF4-FFF2-40B4-BE49-F238E27FC236}">
                <a16:creationId xmlns:a16="http://schemas.microsoft.com/office/drawing/2014/main" id="{74938DA2-5E86-AC85-0B44-40023576914C}"/>
              </a:ext>
            </a:extLst>
          </p:cNvPr>
          <p:cNvSpPr txBox="1"/>
          <p:nvPr/>
        </p:nvSpPr>
        <p:spPr>
          <a:xfrm>
            <a:off x="5258304" y="664847"/>
            <a:ext cx="3121621" cy="311688"/>
          </a:xfrm>
          <a:prstGeom prst="rect">
            <a:avLst/>
          </a:prstGeom>
          <a:noFill/>
        </p:spPr>
        <p:txBody>
          <a:bodyPr wrap="square">
            <a:spAutoFit/>
          </a:bodyPr>
          <a:lstStyle/>
          <a:p>
            <a:pPr algn="just">
              <a:lnSpc>
                <a:spcPct val="150000"/>
              </a:lnSpc>
            </a:pPr>
            <a:r>
              <a:rPr lang="fr-FR" sz="1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Exemple de détection sur un set d’images :</a:t>
            </a:r>
          </a:p>
        </p:txBody>
      </p:sp>
      <p:sp>
        <p:nvSpPr>
          <p:cNvPr id="52" name="Ellipse 51">
            <a:extLst>
              <a:ext uri="{FF2B5EF4-FFF2-40B4-BE49-F238E27FC236}">
                <a16:creationId xmlns:a16="http://schemas.microsoft.com/office/drawing/2014/main" id="{E3BD0793-CF96-26CB-F3EA-3384CCBA6A05}"/>
              </a:ext>
            </a:extLst>
          </p:cNvPr>
          <p:cNvSpPr/>
          <p:nvPr/>
        </p:nvSpPr>
        <p:spPr>
          <a:xfrm>
            <a:off x="98167" y="2853025"/>
            <a:ext cx="1454535" cy="1230263"/>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2000" b="1" dirty="0">
                <a:solidFill>
                  <a:schemeClr val="tx1"/>
                </a:solidFill>
                <a:latin typeface="Tahoma" panose="020B0604030504040204" pitchFamily="34" charset="0"/>
                <a:ea typeface="Tahoma" panose="020B0604030504040204" pitchFamily="34" charset="0"/>
                <a:cs typeface="Tahoma" panose="020B0604030504040204" pitchFamily="34" charset="0"/>
              </a:rPr>
              <a:t>30% </a:t>
            </a:r>
          </a:p>
          <a:p>
            <a:pPr algn="ctr"/>
            <a:r>
              <a:rPr lang="fr-FR"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des bateaux</a:t>
            </a:r>
          </a:p>
          <a:p>
            <a:pPr algn="ctr"/>
            <a:r>
              <a:rPr lang="fr-FR"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sont </a:t>
            </a:r>
          </a:p>
          <a:p>
            <a:pPr algn="ctr"/>
            <a:r>
              <a:rPr lang="fr-FR"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détectés</a:t>
            </a:r>
          </a:p>
          <a:p>
            <a:pPr algn="ctr"/>
            <a:endParaRPr lang="fr-FR"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55" name="Ellipse 54">
            <a:extLst>
              <a:ext uri="{FF2B5EF4-FFF2-40B4-BE49-F238E27FC236}">
                <a16:creationId xmlns:a16="http://schemas.microsoft.com/office/drawing/2014/main" id="{20A94CEC-7D70-A469-8CD2-46910E316437}"/>
              </a:ext>
            </a:extLst>
          </p:cNvPr>
          <p:cNvSpPr/>
          <p:nvPr/>
        </p:nvSpPr>
        <p:spPr>
          <a:xfrm>
            <a:off x="2912594" y="2809218"/>
            <a:ext cx="1516794" cy="1231531"/>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2000" b="1" dirty="0">
                <a:solidFill>
                  <a:schemeClr val="tx1"/>
                </a:solidFill>
                <a:latin typeface="Tahoma" panose="020B0604030504040204" pitchFamily="34" charset="0"/>
                <a:ea typeface="Tahoma" panose="020B0604030504040204" pitchFamily="34" charset="0"/>
                <a:cs typeface="Tahoma" panose="020B0604030504040204" pitchFamily="34" charset="0"/>
              </a:rPr>
              <a:t>60% </a:t>
            </a:r>
          </a:p>
          <a:p>
            <a:pPr algn="ctr"/>
            <a:r>
              <a:rPr lang="fr-FR"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des bateaux</a:t>
            </a:r>
          </a:p>
          <a:p>
            <a:pPr algn="ctr"/>
            <a:r>
              <a:rPr lang="fr-FR" sz="1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sont détectés</a:t>
            </a:r>
          </a:p>
          <a:p>
            <a:pPr algn="ctr"/>
            <a:endParaRPr lang="fr-FR" dirty="0">
              <a:latin typeface="Tahoma" panose="020B0604030504040204" pitchFamily="34" charset="0"/>
              <a:ea typeface="Tahoma" panose="020B0604030504040204" pitchFamily="34" charset="0"/>
              <a:cs typeface="Tahoma" panose="020B0604030504040204" pitchFamily="34" charset="0"/>
            </a:endParaRPr>
          </a:p>
        </p:txBody>
      </p:sp>
      <p:sp>
        <p:nvSpPr>
          <p:cNvPr id="59" name="ZoneTexte 58">
            <a:extLst>
              <a:ext uri="{FF2B5EF4-FFF2-40B4-BE49-F238E27FC236}">
                <a16:creationId xmlns:a16="http://schemas.microsoft.com/office/drawing/2014/main" id="{DECB80A2-35DD-99A4-0822-81823AA6BB31}"/>
              </a:ext>
            </a:extLst>
          </p:cNvPr>
          <p:cNvSpPr txBox="1"/>
          <p:nvPr/>
        </p:nvSpPr>
        <p:spPr>
          <a:xfrm>
            <a:off x="2795811" y="2270288"/>
            <a:ext cx="1709311" cy="307777"/>
          </a:xfrm>
          <a:prstGeom prst="rect">
            <a:avLst/>
          </a:prstGeom>
          <a:noFill/>
        </p:spPr>
        <p:txBody>
          <a:bodyPr wrap="square">
            <a:spAutoFit/>
          </a:bodyPr>
          <a:lstStyle/>
          <a:p>
            <a:r>
              <a:rPr lang="fr-FR"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Modèle entraîné</a:t>
            </a:r>
          </a:p>
        </p:txBody>
      </p:sp>
      <p:cxnSp>
        <p:nvCxnSpPr>
          <p:cNvPr id="61" name="Connecteur droit avec flèche 60">
            <a:extLst>
              <a:ext uri="{FF2B5EF4-FFF2-40B4-BE49-F238E27FC236}">
                <a16:creationId xmlns:a16="http://schemas.microsoft.com/office/drawing/2014/main" id="{14BE369D-1E3B-E657-47D3-F98A4AA87B82}"/>
              </a:ext>
            </a:extLst>
          </p:cNvPr>
          <p:cNvCxnSpPr>
            <a:cxnSpLocks/>
          </p:cNvCxnSpPr>
          <p:nvPr/>
        </p:nvCxnSpPr>
        <p:spPr>
          <a:xfrm>
            <a:off x="1552702" y="3558304"/>
            <a:ext cx="1359892" cy="0"/>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grpSp>
        <p:nvGrpSpPr>
          <p:cNvPr id="82" name="Groupe 81">
            <a:extLst>
              <a:ext uri="{FF2B5EF4-FFF2-40B4-BE49-F238E27FC236}">
                <a16:creationId xmlns:a16="http://schemas.microsoft.com/office/drawing/2014/main" id="{929A7028-B0B1-BE89-3DF2-B378C6A4A056}"/>
              </a:ext>
            </a:extLst>
          </p:cNvPr>
          <p:cNvGrpSpPr/>
          <p:nvPr/>
        </p:nvGrpSpPr>
        <p:grpSpPr>
          <a:xfrm>
            <a:off x="2659425" y="1689110"/>
            <a:ext cx="1845697" cy="549514"/>
            <a:chOff x="217709" y="1248319"/>
            <a:chExt cx="8627887" cy="3182984"/>
          </a:xfrm>
          <a:solidFill>
            <a:schemeClr val="accent5"/>
          </a:solidFill>
        </p:grpSpPr>
        <p:sp>
          <p:nvSpPr>
            <p:cNvPr id="83" name="Google Shape;56;p13">
              <a:extLst>
                <a:ext uri="{FF2B5EF4-FFF2-40B4-BE49-F238E27FC236}">
                  <a16:creationId xmlns:a16="http://schemas.microsoft.com/office/drawing/2014/main" id="{4A74E3A2-1C75-0D25-7D43-14DC121ADA4A}"/>
                </a:ext>
              </a:extLst>
            </p:cNvPr>
            <p:cNvSpPr txBox="1">
              <a:spLocks noGrp="1"/>
            </p:cNvSpPr>
            <p:nvPr>
              <p:ph type="ctrTitle"/>
            </p:nvPr>
          </p:nvSpPr>
          <p:spPr>
            <a:xfrm>
              <a:off x="855617" y="2489632"/>
              <a:ext cx="6896984" cy="1930946"/>
            </a:xfrm>
            <a:prstGeom prst="rect">
              <a:avLst/>
            </a:prstGeom>
            <a:grp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fr-FR" sz="1050" b="1" dirty="0">
                  <a:solidFill>
                    <a:schemeClr val="bg1"/>
                  </a:solidFill>
                  <a:latin typeface="STCaiyun" panose="020B0503020204020204" pitchFamily="2" charset="-122"/>
                  <a:ea typeface="STCaiyun" panose="020B0503020204020204" pitchFamily="2" charset="-122"/>
                  <a:cs typeface="Tahoma" panose="020B0604030504040204" pitchFamily="34" charset="0"/>
                  <a:sym typeface="Inter SemiBold"/>
                </a:rPr>
                <a:t>Detect Boat</a:t>
              </a:r>
            </a:p>
          </p:txBody>
        </p:sp>
        <p:sp>
          <p:nvSpPr>
            <p:cNvPr id="84" name="Rectangle 83">
              <a:extLst>
                <a:ext uri="{FF2B5EF4-FFF2-40B4-BE49-F238E27FC236}">
                  <a16:creationId xmlns:a16="http://schemas.microsoft.com/office/drawing/2014/main" id="{42D9E426-0406-0988-2542-B7E7A45001C3}"/>
                </a:ext>
              </a:extLst>
            </p:cNvPr>
            <p:cNvSpPr>
              <a:spLocks/>
            </p:cNvSpPr>
            <p:nvPr/>
          </p:nvSpPr>
          <p:spPr>
            <a:xfrm>
              <a:off x="1484062" y="1248319"/>
              <a:ext cx="357187" cy="13639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Rectangle 84">
              <a:extLst>
                <a:ext uri="{FF2B5EF4-FFF2-40B4-BE49-F238E27FC236}">
                  <a16:creationId xmlns:a16="http://schemas.microsoft.com/office/drawing/2014/main" id="{393E5DE0-B2B0-711C-FCEE-E66D6BC135E9}"/>
                </a:ext>
              </a:extLst>
            </p:cNvPr>
            <p:cNvSpPr>
              <a:spLocks/>
            </p:cNvSpPr>
            <p:nvPr/>
          </p:nvSpPr>
          <p:spPr>
            <a:xfrm>
              <a:off x="1636462" y="1713660"/>
              <a:ext cx="1562100" cy="89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E715E3EB-E760-CEE0-4A4B-37556F290BB1}"/>
                </a:ext>
              </a:extLst>
            </p:cNvPr>
            <p:cNvSpPr>
              <a:spLocks/>
            </p:cNvSpPr>
            <p:nvPr/>
          </p:nvSpPr>
          <p:spPr>
            <a:xfrm>
              <a:off x="1993649" y="1591373"/>
              <a:ext cx="1282269" cy="20102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EA3CC8E7-FBED-7CC4-13C6-1C99C09623B6}"/>
                </a:ext>
              </a:extLst>
            </p:cNvPr>
            <p:cNvSpPr>
              <a:spLocks/>
            </p:cNvSpPr>
            <p:nvPr/>
          </p:nvSpPr>
          <p:spPr>
            <a:xfrm>
              <a:off x="6379096" y="2299330"/>
              <a:ext cx="1282269" cy="20102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F891F3BC-339E-0334-544A-7B05C9704516}"/>
                </a:ext>
              </a:extLst>
            </p:cNvPr>
            <p:cNvSpPr>
              <a:spLocks/>
            </p:cNvSpPr>
            <p:nvPr/>
          </p:nvSpPr>
          <p:spPr>
            <a:xfrm>
              <a:off x="7245871" y="1954764"/>
              <a:ext cx="358344" cy="3663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Rectangle 9">
              <a:extLst>
                <a:ext uri="{FF2B5EF4-FFF2-40B4-BE49-F238E27FC236}">
                  <a16:creationId xmlns:a16="http://schemas.microsoft.com/office/drawing/2014/main" id="{CC5F123F-625A-79A5-56D2-15AA72ABC58B}"/>
                </a:ext>
              </a:extLst>
            </p:cNvPr>
            <p:cNvSpPr>
              <a:spLocks/>
            </p:cNvSpPr>
            <p:nvPr/>
          </p:nvSpPr>
          <p:spPr>
            <a:xfrm>
              <a:off x="217709" y="2489633"/>
              <a:ext cx="651512" cy="1941670"/>
            </a:xfrm>
            <a:custGeom>
              <a:avLst/>
              <a:gdLst>
                <a:gd name="connsiteX0" fmla="*/ 0 w 651512"/>
                <a:gd name="connsiteY0" fmla="*/ 0 h 1930946"/>
                <a:gd name="connsiteX1" fmla="*/ 651512 w 651512"/>
                <a:gd name="connsiteY1" fmla="*/ 0 h 1930946"/>
                <a:gd name="connsiteX2" fmla="*/ 651512 w 651512"/>
                <a:gd name="connsiteY2" fmla="*/ 1930946 h 1930946"/>
                <a:gd name="connsiteX3" fmla="*/ 0 w 651512"/>
                <a:gd name="connsiteY3" fmla="*/ 1930946 h 1930946"/>
                <a:gd name="connsiteX4" fmla="*/ 0 w 651512"/>
                <a:gd name="connsiteY4" fmla="*/ 0 h 1930946"/>
                <a:gd name="connsiteX0" fmla="*/ 0 w 651512"/>
                <a:gd name="connsiteY0" fmla="*/ 0 h 1930946"/>
                <a:gd name="connsiteX1" fmla="*/ 651512 w 651512"/>
                <a:gd name="connsiteY1" fmla="*/ 0 h 1930946"/>
                <a:gd name="connsiteX2" fmla="*/ 651512 w 651512"/>
                <a:gd name="connsiteY2" fmla="*/ 1930946 h 1930946"/>
                <a:gd name="connsiteX3" fmla="*/ 142875 w 651512"/>
                <a:gd name="connsiteY3" fmla="*/ 1445171 h 1930946"/>
                <a:gd name="connsiteX4" fmla="*/ 0 w 651512"/>
                <a:gd name="connsiteY4" fmla="*/ 0 h 1930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12" h="1930946">
                  <a:moveTo>
                    <a:pt x="0" y="0"/>
                  </a:moveTo>
                  <a:lnTo>
                    <a:pt x="651512" y="0"/>
                  </a:lnTo>
                  <a:lnTo>
                    <a:pt x="651512" y="1930946"/>
                  </a:lnTo>
                  <a:lnTo>
                    <a:pt x="142875" y="1445171"/>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9">
              <a:extLst>
                <a:ext uri="{FF2B5EF4-FFF2-40B4-BE49-F238E27FC236}">
                  <a16:creationId xmlns:a16="http://schemas.microsoft.com/office/drawing/2014/main" id="{BA5FD3FE-644A-4794-E5AA-9AC37718D50B}"/>
                </a:ext>
              </a:extLst>
            </p:cNvPr>
            <p:cNvSpPr>
              <a:spLocks/>
            </p:cNvSpPr>
            <p:nvPr/>
          </p:nvSpPr>
          <p:spPr>
            <a:xfrm flipH="1">
              <a:off x="7752601" y="2489634"/>
              <a:ext cx="1092995" cy="1941669"/>
            </a:xfrm>
            <a:custGeom>
              <a:avLst/>
              <a:gdLst>
                <a:gd name="connsiteX0" fmla="*/ 0 w 651512"/>
                <a:gd name="connsiteY0" fmla="*/ 0 h 1930946"/>
                <a:gd name="connsiteX1" fmla="*/ 651512 w 651512"/>
                <a:gd name="connsiteY1" fmla="*/ 0 h 1930946"/>
                <a:gd name="connsiteX2" fmla="*/ 651512 w 651512"/>
                <a:gd name="connsiteY2" fmla="*/ 1930946 h 1930946"/>
                <a:gd name="connsiteX3" fmla="*/ 0 w 651512"/>
                <a:gd name="connsiteY3" fmla="*/ 1930946 h 1930946"/>
                <a:gd name="connsiteX4" fmla="*/ 0 w 651512"/>
                <a:gd name="connsiteY4" fmla="*/ 0 h 1930946"/>
                <a:gd name="connsiteX0" fmla="*/ 0 w 651512"/>
                <a:gd name="connsiteY0" fmla="*/ 0 h 1930946"/>
                <a:gd name="connsiteX1" fmla="*/ 651512 w 651512"/>
                <a:gd name="connsiteY1" fmla="*/ 0 h 1930946"/>
                <a:gd name="connsiteX2" fmla="*/ 651512 w 651512"/>
                <a:gd name="connsiteY2" fmla="*/ 1930946 h 1930946"/>
                <a:gd name="connsiteX3" fmla="*/ 142875 w 651512"/>
                <a:gd name="connsiteY3" fmla="*/ 1445171 h 1930946"/>
                <a:gd name="connsiteX4" fmla="*/ 0 w 651512"/>
                <a:gd name="connsiteY4" fmla="*/ 0 h 1930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12" h="1930946">
                  <a:moveTo>
                    <a:pt x="0" y="0"/>
                  </a:moveTo>
                  <a:lnTo>
                    <a:pt x="651512" y="0"/>
                  </a:lnTo>
                  <a:lnTo>
                    <a:pt x="651512" y="1930946"/>
                  </a:lnTo>
                  <a:lnTo>
                    <a:pt x="142875" y="1445171"/>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91" name="Image 90">
            <a:extLst>
              <a:ext uri="{FF2B5EF4-FFF2-40B4-BE49-F238E27FC236}">
                <a16:creationId xmlns:a16="http://schemas.microsoft.com/office/drawing/2014/main" id="{2BAF131C-A249-049D-C4D4-C3D18566807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9367" y1="60759" x2="49367" y2="60759"/>
                        <a14:foregroundMark x1="36287" y1="59494" x2="36287" y2="59494"/>
                        <a14:foregroundMark x1="21519" y1="54852" x2="21519" y2="54852"/>
                        <a14:foregroundMark x1="68776" y1="35865" x2="68776" y2="35865"/>
                        <a14:foregroundMark x1="83544" y1="48101" x2="83544" y2="48101"/>
                      </a14:backgroundRemoval>
                    </a14:imgEffect>
                  </a14:imgLayer>
                </a14:imgProps>
              </a:ext>
            </a:extLst>
          </a:blip>
          <a:stretch>
            <a:fillRect/>
          </a:stretch>
        </p:blipFill>
        <p:spPr>
          <a:xfrm>
            <a:off x="1577040" y="3869257"/>
            <a:ext cx="1322776" cy="661388"/>
          </a:xfrm>
          <a:prstGeom prst="rect">
            <a:avLst/>
          </a:prstGeom>
        </p:spPr>
      </p:pic>
      <p:sp>
        <p:nvSpPr>
          <p:cNvPr id="94" name="ZoneTexte 93">
            <a:extLst>
              <a:ext uri="{FF2B5EF4-FFF2-40B4-BE49-F238E27FC236}">
                <a16:creationId xmlns:a16="http://schemas.microsoft.com/office/drawing/2014/main" id="{0A6977FC-6CEC-EC37-04F8-2D145DBDD51C}"/>
              </a:ext>
            </a:extLst>
          </p:cNvPr>
          <p:cNvSpPr txBox="1"/>
          <p:nvPr/>
        </p:nvSpPr>
        <p:spPr>
          <a:xfrm>
            <a:off x="1192351" y="4316668"/>
            <a:ext cx="2104745" cy="522644"/>
          </a:xfrm>
          <a:prstGeom prst="rect">
            <a:avLst/>
          </a:prstGeom>
          <a:noFill/>
        </p:spPr>
        <p:txBody>
          <a:bodyPr wrap="square">
            <a:spAutoFit/>
          </a:bodyPr>
          <a:lstStyle/>
          <a:p>
            <a:pPr algn="just">
              <a:lnSpc>
                <a:spcPct val="150000"/>
              </a:lnSpc>
            </a:pPr>
            <a:r>
              <a:rPr lang="fr-FR" sz="1000" dirty="0">
                <a:solidFill>
                  <a:srgbClr val="00B0F0"/>
                </a:solidFill>
                <a:latin typeface="Tahoma" panose="020B0604030504040204" pitchFamily="34" charset="0"/>
                <a:ea typeface="Tahoma" panose="020B0604030504040204" pitchFamily="34" charset="0"/>
                <a:cs typeface="Tahoma" panose="020B0604030504040204" pitchFamily="34" charset="0"/>
              </a:rPr>
              <a:t>Dataset </a:t>
            </a:r>
            <a:r>
              <a:rPr lang="en-US" sz="1000" dirty="0">
                <a:solidFill>
                  <a:srgbClr val="00B0F0"/>
                </a:solidFill>
                <a:latin typeface="Tahoma" panose="020B0604030504040204" pitchFamily="34" charset="0"/>
                <a:ea typeface="Tahoma" panose="020B0604030504040204" pitchFamily="34" charset="0"/>
                <a:cs typeface="Tahoma" panose="020B0604030504040204" pitchFamily="34" charset="0"/>
              </a:rPr>
              <a:t>Ships Aerial Images </a:t>
            </a:r>
            <a:r>
              <a:rPr lang="fr-FR" sz="1000" dirty="0">
                <a:solidFill>
                  <a:srgbClr val="00B0F0"/>
                </a:solidFill>
                <a:latin typeface="Tahoma" panose="020B0604030504040204" pitchFamily="34" charset="0"/>
                <a:ea typeface="Tahoma" panose="020B0604030504040204" pitchFamily="34" charset="0"/>
                <a:cs typeface="Tahoma" panose="020B0604030504040204" pitchFamily="34" charset="0"/>
              </a:rPr>
              <a:t>2022</a:t>
            </a:r>
          </a:p>
          <a:p>
            <a:pPr algn="ctr">
              <a:lnSpc>
                <a:spcPct val="150000"/>
              </a:lnSpc>
            </a:pPr>
            <a:r>
              <a:rPr lang="fr-FR" sz="1000" dirty="0">
                <a:solidFill>
                  <a:srgbClr val="00B0F0"/>
                </a:solidFill>
                <a:latin typeface="Tahoma" panose="020B0604030504040204" pitchFamily="34" charset="0"/>
                <a:ea typeface="Tahoma" panose="020B0604030504040204" pitchFamily="34" charset="0"/>
                <a:cs typeface="Tahoma" panose="020B0604030504040204" pitchFamily="34" charset="0"/>
              </a:rPr>
              <a:t>13 435 images</a:t>
            </a:r>
          </a:p>
        </p:txBody>
      </p:sp>
      <p:sp>
        <p:nvSpPr>
          <p:cNvPr id="96" name="ZoneTexte 95">
            <a:extLst>
              <a:ext uri="{FF2B5EF4-FFF2-40B4-BE49-F238E27FC236}">
                <a16:creationId xmlns:a16="http://schemas.microsoft.com/office/drawing/2014/main" id="{ABDBC0C2-E99E-187E-9271-38A1FD5A55A1}"/>
              </a:ext>
            </a:extLst>
          </p:cNvPr>
          <p:cNvSpPr txBox="1"/>
          <p:nvPr/>
        </p:nvSpPr>
        <p:spPr>
          <a:xfrm>
            <a:off x="1624745" y="3558304"/>
            <a:ext cx="1275071" cy="307777"/>
          </a:xfrm>
          <a:prstGeom prst="rect">
            <a:avLst/>
          </a:prstGeom>
          <a:noFill/>
        </p:spPr>
        <p:txBody>
          <a:bodyPr wrap="square" rtlCol="0">
            <a:spAutoFit/>
          </a:bodyPr>
          <a:lstStyle/>
          <a:p>
            <a:r>
              <a:rPr lang="fr-FR" dirty="0"/>
              <a:t>Entraînement</a:t>
            </a:r>
          </a:p>
        </p:txBody>
      </p:sp>
      <p:sp>
        <p:nvSpPr>
          <p:cNvPr id="101" name="Rectangle 100">
            <a:extLst>
              <a:ext uri="{FF2B5EF4-FFF2-40B4-BE49-F238E27FC236}">
                <a16:creationId xmlns:a16="http://schemas.microsoft.com/office/drawing/2014/main" id="{08A82D76-9787-8481-74FA-3F5DC5A36E70}"/>
              </a:ext>
            </a:extLst>
          </p:cNvPr>
          <p:cNvSpPr/>
          <p:nvPr/>
        </p:nvSpPr>
        <p:spPr>
          <a:xfrm>
            <a:off x="6902824" y="4742263"/>
            <a:ext cx="1637120" cy="152505"/>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rPr>
              <a:t>Détections après entraînement</a:t>
            </a:r>
          </a:p>
        </p:txBody>
      </p:sp>
      <p:sp>
        <p:nvSpPr>
          <p:cNvPr id="102" name="Rectangle 101">
            <a:extLst>
              <a:ext uri="{FF2B5EF4-FFF2-40B4-BE49-F238E27FC236}">
                <a16:creationId xmlns:a16="http://schemas.microsoft.com/office/drawing/2014/main" id="{6DCFFB87-7671-6664-F824-82E282B4EFB9}"/>
              </a:ext>
            </a:extLst>
          </p:cNvPr>
          <p:cNvSpPr/>
          <p:nvPr/>
        </p:nvSpPr>
        <p:spPr>
          <a:xfrm>
            <a:off x="4939553" y="4742263"/>
            <a:ext cx="1637120" cy="1497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rPr>
              <a:t>Détections avant entraînement</a:t>
            </a:r>
          </a:p>
        </p:txBody>
      </p:sp>
    </p:spTree>
    <p:extLst>
      <p:ext uri="{BB962C8B-B14F-4D97-AF65-F5344CB8AC3E}">
        <p14:creationId xmlns:p14="http://schemas.microsoft.com/office/powerpoint/2010/main" val="420717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8" name="Google Shape;98;p19"/>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 name="vlc-record-2023-12-08-11h59m50s-2023-12-08_11-22-27-50.mp4-">
            <a:hlinkClick r:id="" action="ppaction://media"/>
            <a:extLst>
              <a:ext uri="{FF2B5EF4-FFF2-40B4-BE49-F238E27FC236}">
                <a16:creationId xmlns:a16="http://schemas.microsoft.com/office/drawing/2014/main" id="{EB95773E-232C-4C47-F937-A08ABE57C0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25" y="0"/>
            <a:ext cx="9123550" cy="5131997"/>
          </a:xfrm>
          <a:prstGeom prst="rect">
            <a:avLst/>
          </a:prstGeom>
        </p:spPr>
      </p:pic>
    </p:spTree>
    <p:extLst>
      <p:ext uri="{BB962C8B-B14F-4D97-AF65-F5344CB8AC3E}">
        <p14:creationId xmlns:p14="http://schemas.microsoft.com/office/powerpoint/2010/main" val="264169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9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ctrTitle" idx="4294967295"/>
          </p:nvPr>
        </p:nvSpPr>
        <p:spPr>
          <a:xfrm>
            <a:off x="1192664" y="403309"/>
            <a:ext cx="5315100" cy="53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fr" sz="2500" dirty="0">
                <a:solidFill>
                  <a:srgbClr val="0E3449"/>
                </a:solidFill>
                <a:latin typeface="Inter SemiBold"/>
                <a:ea typeface="Inter SemiBold"/>
                <a:cs typeface="Inter SemiBold"/>
                <a:sym typeface="Inter SemiBold"/>
              </a:rPr>
              <a:t>Perspectives</a:t>
            </a:r>
            <a:endParaRPr sz="2500" i="0" u="none" strike="noStrike" cap="none" dirty="0">
              <a:solidFill>
                <a:srgbClr val="0E3449"/>
              </a:solidFill>
              <a:latin typeface="Inter SemiBold"/>
              <a:ea typeface="Inter SemiBold"/>
              <a:cs typeface="Inter SemiBold"/>
              <a:sym typeface="Inter SemiBold"/>
            </a:endParaRPr>
          </a:p>
        </p:txBody>
      </p:sp>
      <p:pic>
        <p:nvPicPr>
          <p:cNvPr id="97" name="Google Shape;97;p19"/>
          <p:cNvPicPr preferRelativeResize="0"/>
          <p:nvPr/>
        </p:nvPicPr>
        <p:blipFill rotWithShape="1">
          <a:blip r:embed="rId3">
            <a:alphaModFix/>
          </a:blip>
          <a:srcRect/>
          <a:stretch/>
        </p:blipFill>
        <p:spPr>
          <a:xfrm>
            <a:off x="463375" y="482852"/>
            <a:ext cx="576900" cy="385904"/>
          </a:xfrm>
          <a:prstGeom prst="rect">
            <a:avLst/>
          </a:prstGeom>
          <a:noFill/>
          <a:ln>
            <a:noFill/>
          </a:ln>
        </p:spPr>
      </p:pic>
      <p:sp>
        <p:nvSpPr>
          <p:cNvPr id="98" name="Google Shape;98;p19"/>
          <p:cNvSpPr/>
          <p:nvPr/>
        </p:nvSpPr>
        <p:spPr>
          <a:xfrm>
            <a:off x="10225" y="4892025"/>
            <a:ext cx="9144000" cy="251400"/>
          </a:xfrm>
          <a:prstGeom prst="rect">
            <a:avLst/>
          </a:prstGeom>
          <a:solidFill>
            <a:srgbClr val="C3FF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 name="ZoneTexte 3">
            <a:extLst>
              <a:ext uri="{FF2B5EF4-FFF2-40B4-BE49-F238E27FC236}">
                <a16:creationId xmlns:a16="http://schemas.microsoft.com/office/drawing/2014/main" id="{5C653C7F-5E01-6B71-E38E-96ABFDDD5EB6}"/>
              </a:ext>
            </a:extLst>
          </p:cNvPr>
          <p:cNvSpPr txBox="1"/>
          <p:nvPr/>
        </p:nvSpPr>
        <p:spPr>
          <a:xfrm>
            <a:off x="181477" y="1404487"/>
            <a:ext cx="4976948" cy="3354765"/>
          </a:xfrm>
          <a:prstGeom prst="rect">
            <a:avLst/>
          </a:prstGeom>
          <a:noFill/>
        </p:spPr>
        <p:txBody>
          <a:bodyPr wrap="square" rtlCol="0">
            <a:spAutoFit/>
          </a:bodyPr>
          <a:lstStyle/>
          <a:p>
            <a:pPr marL="285750" indent="-285750">
              <a:buClr>
                <a:schemeClr val="accent5"/>
              </a:buClr>
              <a:buSzPct val="100000"/>
              <a:buFont typeface="Arial" panose="020B0604020202020204" pitchFamily="34" charset="0"/>
              <a:buChar char="•"/>
            </a:pPr>
            <a:r>
              <a:rPr lang="fr-FR" sz="1800" b="1" dirty="0">
                <a:solidFill>
                  <a:schemeClr val="tx1">
                    <a:lumMod val="75000"/>
                    <a:lumOff val="25000"/>
                  </a:schemeClr>
                </a:solidFill>
              </a:rPr>
              <a:t>Optimisation du modèle</a:t>
            </a:r>
          </a:p>
          <a:p>
            <a:endParaRPr lang="fr-FR" sz="1600" dirty="0">
              <a:solidFill>
                <a:schemeClr val="tx1">
                  <a:lumMod val="75000"/>
                  <a:lumOff val="25000"/>
                </a:schemeClr>
              </a:solidFill>
            </a:endParaRPr>
          </a:p>
          <a:p>
            <a:pPr marL="285750" indent="-285750">
              <a:buClr>
                <a:schemeClr val="accent5"/>
              </a:buClr>
              <a:buSzPct val="100000"/>
              <a:buFont typeface="Arial" panose="020B0604020202020204" pitchFamily="34" charset="0"/>
              <a:buChar char="•"/>
            </a:pPr>
            <a:r>
              <a:rPr lang="fr-FR" sz="1800" b="1" dirty="0">
                <a:solidFill>
                  <a:schemeClr val="tx1">
                    <a:lumMod val="75000"/>
                    <a:lumOff val="25000"/>
                  </a:schemeClr>
                </a:solidFill>
              </a:rPr>
              <a:t>Amélioration de la continuité de la détection</a:t>
            </a:r>
          </a:p>
          <a:p>
            <a:endParaRPr lang="fr-FR" sz="1800" dirty="0">
              <a:solidFill>
                <a:schemeClr val="tx1">
                  <a:lumMod val="75000"/>
                  <a:lumOff val="25000"/>
                </a:schemeClr>
              </a:solidFill>
            </a:endParaRPr>
          </a:p>
          <a:p>
            <a:pPr marL="285750" indent="-285750">
              <a:buClr>
                <a:schemeClr val="accent5"/>
              </a:buClr>
              <a:buSzPct val="100000"/>
              <a:buFont typeface="Arial" panose="020B0604020202020204" pitchFamily="34" charset="0"/>
              <a:buChar char="•"/>
            </a:pPr>
            <a:r>
              <a:rPr lang="fr-FR" sz="1800" b="1" dirty="0">
                <a:solidFill>
                  <a:schemeClr val="tx1">
                    <a:lumMod val="75000"/>
                    <a:lumOff val="25000"/>
                  </a:schemeClr>
                </a:solidFill>
              </a:rPr>
              <a:t>Diversification des points de vue de détection</a:t>
            </a:r>
          </a:p>
          <a:p>
            <a:pPr>
              <a:buClr>
                <a:schemeClr val="accent5"/>
              </a:buClr>
              <a:buSzPct val="100000"/>
            </a:pPr>
            <a:endParaRPr lang="fr-FR" sz="1800" b="1" dirty="0">
              <a:solidFill>
                <a:schemeClr val="tx1">
                  <a:lumMod val="75000"/>
                  <a:lumOff val="25000"/>
                </a:schemeClr>
              </a:solidFill>
            </a:endParaRPr>
          </a:p>
          <a:p>
            <a:pPr marL="285750" indent="-285750">
              <a:buClr>
                <a:schemeClr val="accent5"/>
              </a:buClr>
              <a:buSzPct val="100000"/>
              <a:buFont typeface="Arial" panose="020B0604020202020204" pitchFamily="34" charset="0"/>
              <a:buChar char="•"/>
            </a:pPr>
            <a:r>
              <a:rPr lang="fr-FR" sz="1800" b="1" dirty="0">
                <a:solidFill>
                  <a:schemeClr val="tx1">
                    <a:lumMod val="75000"/>
                    <a:lumOff val="25000"/>
                  </a:schemeClr>
                </a:solidFill>
              </a:rPr>
              <a:t>Alimentation base de données pour l’échange d’informations réglementaires dans les ports</a:t>
            </a:r>
          </a:p>
          <a:p>
            <a:endParaRPr lang="fr-FR" sz="1600" dirty="0"/>
          </a:p>
        </p:txBody>
      </p:sp>
      <p:grpSp>
        <p:nvGrpSpPr>
          <p:cNvPr id="5" name="Groupe 4">
            <a:extLst>
              <a:ext uri="{FF2B5EF4-FFF2-40B4-BE49-F238E27FC236}">
                <a16:creationId xmlns:a16="http://schemas.microsoft.com/office/drawing/2014/main" id="{8EA382DE-55C6-49D9-E75C-1BA7CFF32B64}"/>
              </a:ext>
            </a:extLst>
          </p:cNvPr>
          <p:cNvGrpSpPr/>
          <p:nvPr/>
        </p:nvGrpSpPr>
        <p:grpSpPr>
          <a:xfrm>
            <a:off x="6998343" y="4410164"/>
            <a:ext cx="1845697" cy="549514"/>
            <a:chOff x="217709" y="1248319"/>
            <a:chExt cx="8627887" cy="3182984"/>
          </a:xfrm>
          <a:solidFill>
            <a:schemeClr val="accent5"/>
          </a:solidFill>
        </p:grpSpPr>
        <p:sp>
          <p:nvSpPr>
            <p:cNvPr id="6" name="Google Shape;56;p13">
              <a:extLst>
                <a:ext uri="{FF2B5EF4-FFF2-40B4-BE49-F238E27FC236}">
                  <a16:creationId xmlns:a16="http://schemas.microsoft.com/office/drawing/2014/main" id="{0C254D75-A583-349A-34CF-97E30282D53A}"/>
                </a:ext>
              </a:extLst>
            </p:cNvPr>
            <p:cNvSpPr txBox="1">
              <a:spLocks noGrp="1"/>
            </p:cNvSpPr>
            <p:nvPr>
              <p:ph type="ctrTitle"/>
            </p:nvPr>
          </p:nvSpPr>
          <p:spPr>
            <a:xfrm>
              <a:off x="855617" y="2489632"/>
              <a:ext cx="6896984" cy="1930946"/>
            </a:xfrm>
            <a:prstGeom prst="rect">
              <a:avLst/>
            </a:prstGeom>
            <a:grp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fr-FR" sz="1050" b="1" dirty="0">
                  <a:solidFill>
                    <a:schemeClr val="bg1"/>
                  </a:solidFill>
                  <a:latin typeface="STCaiyun" panose="020B0503020204020204" pitchFamily="2" charset="-122"/>
                  <a:ea typeface="STCaiyun" panose="020B0503020204020204" pitchFamily="2" charset="-122"/>
                  <a:cs typeface="Tahoma" panose="020B0604030504040204" pitchFamily="34" charset="0"/>
                  <a:sym typeface="Inter SemiBold"/>
                </a:rPr>
                <a:t>Detect Boat</a:t>
              </a:r>
            </a:p>
          </p:txBody>
        </p:sp>
        <p:sp>
          <p:nvSpPr>
            <p:cNvPr id="7" name="Rectangle 6">
              <a:extLst>
                <a:ext uri="{FF2B5EF4-FFF2-40B4-BE49-F238E27FC236}">
                  <a16:creationId xmlns:a16="http://schemas.microsoft.com/office/drawing/2014/main" id="{17EC081F-0E52-CBCD-658E-79821FA7DE0E}"/>
                </a:ext>
              </a:extLst>
            </p:cNvPr>
            <p:cNvSpPr>
              <a:spLocks/>
            </p:cNvSpPr>
            <p:nvPr/>
          </p:nvSpPr>
          <p:spPr>
            <a:xfrm>
              <a:off x="1484062" y="1248319"/>
              <a:ext cx="357187" cy="136398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DEAAEDF-BBC5-5F45-586F-77A887CD647C}"/>
                </a:ext>
              </a:extLst>
            </p:cNvPr>
            <p:cNvSpPr>
              <a:spLocks/>
            </p:cNvSpPr>
            <p:nvPr/>
          </p:nvSpPr>
          <p:spPr>
            <a:xfrm>
              <a:off x="1636462" y="1713660"/>
              <a:ext cx="1562100" cy="8986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6B9229F-D32A-7827-A630-B373DF6E1E7F}"/>
                </a:ext>
              </a:extLst>
            </p:cNvPr>
            <p:cNvSpPr>
              <a:spLocks/>
            </p:cNvSpPr>
            <p:nvPr/>
          </p:nvSpPr>
          <p:spPr>
            <a:xfrm>
              <a:off x="1993649" y="1591373"/>
              <a:ext cx="1282269" cy="20102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690C8612-44B6-691F-AB4D-F4138030DA29}"/>
                </a:ext>
              </a:extLst>
            </p:cNvPr>
            <p:cNvSpPr>
              <a:spLocks/>
            </p:cNvSpPr>
            <p:nvPr/>
          </p:nvSpPr>
          <p:spPr>
            <a:xfrm>
              <a:off x="6379096" y="2299330"/>
              <a:ext cx="1282269" cy="20102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45945C55-246C-C7DD-2775-C84A8C96A518}"/>
                </a:ext>
              </a:extLst>
            </p:cNvPr>
            <p:cNvSpPr>
              <a:spLocks/>
            </p:cNvSpPr>
            <p:nvPr/>
          </p:nvSpPr>
          <p:spPr>
            <a:xfrm>
              <a:off x="7245871" y="1954764"/>
              <a:ext cx="358344" cy="3663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9">
              <a:extLst>
                <a:ext uri="{FF2B5EF4-FFF2-40B4-BE49-F238E27FC236}">
                  <a16:creationId xmlns:a16="http://schemas.microsoft.com/office/drawing/2014/main" id="{002F64F5-9DE0-BDA4-9F6F-58B14BE4A874}"/>
                </a:ext>
              </a:extLst>
            </p:cNvPr>
            <p:cNvSpPr>
              <a:spLocks/>
            </p:cNvSpPr>
            <p:nvPr/>
          </p:nvSpPr>
          <p:spPr>
            <a:xfrm>
              <a:off x="217709" y="2489633"/>
              <a:ext cx="651512" cy="1941670"/>
            </a:xfrm>
            <a:custGeom>
              <a:avLst/>
              <a:gdLst>
                <a:gd name="connsiteX0" fmla="*/ 0 w 651512"/>
                <a:gd name="connsiteY0" fmla="*/ 0 h 1930946"/>
                <a:gd name="connsiteX1" fmla="*/ 651512 w 651512"/>
                <a:gd name="connsiteY1" fmla="*/ 0 h 1930946"/>
                <a:gd name="connsiteX2" fmla="*/ 651512 w 651512"/>
                <a:gd name="connsiteY2" fmla="*/ 1930946 h 1930946"/>
                <a:gd name="connsiteX3" fmla="*/ 0 w 651512"/>
                <a:gd name="connsiteY3" fmla="*/ 1930946 h 1930946"/>
                <a:gd name="connsiteX4" fmla="*/ 0 w 651512"/>
                <a:gd name="connsiteY4" fmla="*/ 0 h 1930946"/>
                <a:gd name="connsiteX0" fmla="*/ 0 w 651512"/>
                <a:gd name="connsiteY0" fmla="*/ 0 h 1930946"/>
                <a:gd name="connsiteX1" fmla="*/ 651512 w 651512"/>
                <a:gd name="connsiteY1" fmla="*/ 0 h 1930946"/>
                <a:gd name="connsiteX2" fmla="*/ 651512 w 651512"/>
                <a:gd name="connsiteY2" fmla="*/ 1930946 h 1930946"/>
                <a:gd name="connsiteX3" fmla="*/ 142875 w 651512"/>
                <a:gd name="connsiteY3" fmla="*/ 1445171 h 1930946"/>
                <a:gd name="connsiteX4" fmla="*/ 0 w 651512"/>
                <a:gd name="connsiteY4" fmla="*/ 0 h 1930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12" h="1930946">
                  <a:moveTo>
                    <a:pt x="0" y="0"/>
                  </a:moveTo>
                  <a:lnTo>
                    <a:pt x="651512" y="0"/>
                  </a:lnTo>
                  <a:lnTo>
                    <a:pt x="651512" y="1930946"/>
                  </a:lnTo>
                  <a:lnTo>
                    <a:pt x="142875" y="1445171"/>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9">
              <a:extLst>
                <a:ext uri="{FF2B5EF4-FFF2-40B4-BE49-F238E27FC236}">
                  <a16:creationId xmlns:a16="http://schemas.microsoft.com/office/drawing/2014/main" id="{EF831F6E-FFA1-0B61-083F-F6699D6CA2AD}"/>
                </a:ext>
              </a:extLst>
            </p:cNvPr>
            <p:cNvSpPr>
              <a:spLocks/>
            </p:cNvSpPr>
            <p:nvPr/>
          </p:nvSpPr>
          <p:spPr>
            <a:xfrm flipH="1">
              <a:off x="7752601" y="2489634"/>
              <a:ext cx="1092995" cy="1941669"/>
            </a:xfrm>
            <a:custGeom>
              <a:avLst/>
              <a:gdLst>
                <a:gd name="connsiteX0" fmla="*/ 0 w 651512"/>
                <a:gd name="connsiteY0" fmla="*/ 0 h 1930946"/>
                <a:gd name="connsiteX1" fmla="*/ 651512 w 651512"/>
                <a:gd name="connsiteY1" fmla="*/ 0 h 1930946"/>
                <a:gd name="connsiteX2" fmla="*/ 651512 w 651512"/>
                <a:gd name="connsiteY2" fmla="*/ 1930946 h 1930946"/>
                <a:gd name="connsiteX3" fmla="*/ 0 w 651512"/>
                <a:gd name="connsiteY3" fmla="*/ 1930946 h 1930946"/>
                <a:gd name="connsiteX4" fmla="*/ 0 w 651512"/>
                <a:gd name="connsiteY4" fmla="*/ 0 h 1930946"/>
                <a:gd name="connsiteX0" fmla="*/ 0 w 651512"/>
                <a:gd name="connsiteY0" fmla="*/ 0 h 1930946"/>
                <a:gd name="connsiteX1" fmla="*/ 651512 w 651512"/>
                <a:gd name="connsiteY1" fmla="*/ 0 h 1930946"/>
                <a:gd name="connsiteX2" fmla="*/ 651512 w 651512"/>
                <a:gd name="connsiteY2" fmla="*/ 1930946 h 1930946"/>
                <a:gd name="connsiteX3" fmla="*/ 142875 w 651512"/>
                <a:gd name="connsiteY3" fmla="*/ 1445171 h 1930946"/>
                <a:gd name="connsiteX4" fmla="*/ 0 w 651512"/>
                <a:gd name="connsiteY4" fmla="*/ 0 h 1930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12" h="1930946">
                  <a:moveTo>
                    <a:pt x="0" y="0"/>
                  </a:moveTo>
                  <a:lnTo>
                    <a:pt x="651512" y="0"/>
                  </a:lnTo>
                  <a:lnTo>
                    <a:pt x="651512" y="1930946"/>
                  </a:lnTo>
                  <a:lnTo>
                    <a:pt x="142875" y="1445171"/>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84BF43F5-5A4F-03F8-261F-82189BD3080B}"/>
              </a:ext>
            </a:extLst>
          </p:cNvPr>
          <p:cNvSpPr txBox="1"/>
          <p:nvPr/>
        </p:nvSpPr>
        <p:spPr>
          <a:xfrm rot="16200000">
            <a:off x="8278849" y="2843834"/>
            <a:ext cx="1530247" cy="200055"/>
          </a:xfrm>
          <a:prstGeom prst="rect">
            <a:avLst/>
          </a:prstGeom>
          <a:noFill/>
        </p:spPr>
        <p:txBody>
          <a:bodyPr wrap="square" rtlCol="0">
            <a:spAutoFit/>
          </a:bodyPr>
          <a:lstStyle/>
          <a:p>
            <a:r>
              <a:rPr lang="fr-FR" sz="700" dirty="0"/>
              <a:t>©streamocean</a:t>
            </a:r>
          </a:p>
        </p:txBody>
      </p:sp>
      <p:pic>
        <p:nvPicPr>
          <p:cNvPr id="3" name="Image 2">
            <a:extLst>
              <a:ext uri="{FF2B5EF4-FFF2-40B4-BE49-F238E27FC236}">
                <a16:creationId xmlns:a16="http://schemas.microsoft.com/office/drawing/2014/main" id="{1072081B-D26E-A07F-5F12-C78780B335F7}"/>
              </a:ext>
            </a:extLst>
          </p:cNvPr>
          <p:cNvPicPr>
            <a:picLocks noChangeAspect="1"/>
          </p:cNvPicPr>
          <p:nvPr/>
        </p:nvPicPr>
        <p:blipFill>
          <a:blip r:embed="rId4"/>
          <a:stretch>
            <a:fillRect/>
          </a:stretch>
        </p:blipFill>
        <p:spPr>
          <a:xfrm>
            <a:off x="4970004" y="1150711"/>
            <a:ext cx="3992519" cy="2473242"/>
          </a:xfrm>
          <a:prstGeom prst="rect">
            <a:avLst/>
          </a:prstGeom>
        </p:spPr>
      </p:pic>
    </p:spTree>
    <p:extLst>
      <p:ext uri="{BB962C8B-B14F-4D97-AF65-F5344CB8AC3E}">
        <p14:creationId xmlns:p14="http://schemas.microsoft.com/office/powerpoint/2010/main" val="109291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DBD0"/>
        </a:solidFill>
        <a:effectLst/>
      </p:bgPr>
    </p:bg>
    <p:spTree>
      <p:nvGrpSpPr>
        <p:cNvPr id="1" name="Shape 109"/>
        <p:cNvGrpSpPr/>
        <p:nvPr/>
      </p:nvGrpSpPr>
      <p:grpSpPr>
        <a:xfrm>
          <a:off x="0" y="0"/>
          <a:ext cx="0" cy="0"/>
          <a:chOff x="0" y="0"/>
          <a:chExt cx="0" cy="0"/>
        </a:xfrm>
      </p:grpSpPr>
      <p:sp>
        <p:nvSpPr>
          <p:cNvPr id="110" name="Google Shape;110;p21"/>
          <p:cNvSpPr txBox="1">
            <a:spLocks noGrp="1"/>
          </p:cNvSpPr>
          <p:nvPr>
            <p:ph type="ctrTitle" idx="4294967295"/>
          </p:nvPr>
        </p:nvSpPr>
        <p:spPr>
          <a:xfrm>
            <a:off x="1089725" y="1970775"/>
            <a:ext cx="6269100" cy="69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fr" sz="5200" dirty="0">
                <a:solidFill>
                  <a:srgbClr val="0E3449"/>
                </a:solidFill>
                <a:latin typeface="Inter SemiBold"/>
                <a:ea typeface="Inter SemiBold"/>
                <a:cs typeface="Inter SemiBold"/>
                <a:sym typeface="Inter SemiBold"/>
              </a:rPr>
              <a:t>Questions?</a:t>
            </a:r>
            <a:endParaRPr sz="5200" i="0" u="none" strike="noStrike" cap="none" dirty="0">
              <a:solidFill>
                <a:srgbClr val="0E3449"/>
              </a:solidFill>
              <a:latin typeface="Inter SemiBold"/>
              <a:ea typeface="Inter SemiBold"/>
              <a:cs typeface="Inter SemiBold"/>
              <a:sym typeface="Inter SemiBold"/>
            </a:endParaRPr>
          </a:p>
        </p:txBody>
      </p:sp>
      <p:pic>
        <p:nvPicPr>
          <p:cNvPr id="111" name="Google Shape;111;p21"/>
          <p:cNvPicPr preferRelativeResize="0"/>
          <p:nvPr/>
        </p:nvPicPr>
        <p:blipFill rotWithShape="1">
          <a:blip r:embed="rId3">
            <a:alphaModFix/>
          </a:blip>
          <a:srcRect/>
          <a:stretch/>
        </p:blipFill>
        <p:spPr>
          <a:xfrm>
            <a:off x="3918625" y="3006625"/>
            <a:ext cx="4599299" cy="2136876"/>
          </a:xfrm>
          <a:prstGeom prst="rect">
            <a:avLst/>
          </a:prstGeom>
          <a:noFill/>
          <a:ln>
            <a:noFill/>
          </a:ln>
        </p:spPr>
      </p:pic>
      <p:pic>
        <p:nvPicPr>
          <p:cNvPr id="112" name="Google Shape;112;p21"/>
          <p:cNvPicPr preferRelativeResize="0"/>
          <p:nvPr/>
        </p:nvPicPr>
        <p:blipFill rotWithShape="1">
          <a:blip r:embed="rId4">
            <a:alphaModFix/>
          </a:blip>
          <a:srcRect/>
          <a:stretch/>
        </p:blipFill>
        <p:spPr>
          <a:xfrm>
            <a:off x="1232375" y="915775"/>
            <a:ext cx="797425" cy="8398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4561</TotalTime>
  <Words>776</Words>
  <Application>Microsoft Office PowerPoint</Application>
  <PresentationFormat>Affichage à l'écran (16:9)</PresentationFormat>
  <Paragraphs>73</Paragraphs>
  <Slides>6</Slides>
  <Notes>6</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vt:i4>
      </vt:variant>
    </vt:vector>
  </HeadingPairs>
  <TitlesOfParts>
    <vt:vector size="11" baseType="lpstr">
      <vt:lpstr>STCaiyun</vt:lpstr>
      <vt:lpstr>Tahoma</vt:lpstr>
      <vt:lpstr>Arial</vt:lpstr>
      <vt:lpstr>Inter SemiBold</vt:lpstr>
      <vt:lpstr>Simple Light</vt:lpstr>
      <vt:lpstr>Demoday du 11/12/2023</vt:lpstr>
      <vt:lpstr>Projet</vt:lpstr>
      <vt:lpstr>Entraînement</vt:lpstr>
      <vt:lpstr>Présentation PowerPoint</vt:lpstr>
      <vt:lpstr>Perspectives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Tech Bootcamp</dc:title>
  <dc:creator>edouard</dc:creator>
  <cp:lastModifiedBy>edouard</cp:lastModifiedBy>
  <cp:revision>81</cp:revision>
  <dcterms:modified xsi:type="dcterms:W3CDTF">2023-12-14T08:52:34Z</dcterms:modified>
</cp:coreProperties>
</file>